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5088" r:id="rId4"/>
  </p:sldMasterIdLst>
  <p:notesMasterIdLst>
    <p:notesMasterId r:id="rId45"/>
  </p:notesMasterIdLst>
  <p:handoutMasterIdLst>
    <p:handoutMasterId r:id="rId46"/>
  </p:handoutMasterIdLst>
  <p:sldIdLst>
    <p:sldId id="683" r:id="rId5"/>
    <p:sldId id="797" r:id="rId6"/>
    <p:sldId id="799" r:id="rId7"/>
    <p:sldId id="801" r:id="rId8"/>
    <p:sldId id="803" r:id="rId9"/>
    <p:sldId id="804" r:id="rId10"/>
    <p:sldId id="805" r:id="rId11"/>
    <p:sldId id="806" r:id="rId12"/>
    <p:sldId id="807" r:id="rId13"/>
    <p:sldId id="808" r:id="rId14"/>
    <p:sldId id="809" r:id="rId15"/>
    <p:sldId id="810" r:id="rId16"/>
    <p:sldId id="811" r:id="rId17"/>
    <p:sldId id="812" r:id="rId18"/>
    <p:sldId id="813" r:id="rId19"/>
    <p:sldId id="814" r:id="rId20"/>
    <p:sldId id="816" r:id="rId21"/>
    <p:sldId id="818" r:id="rId22"/>
    <p:sldId id="820" r:id="rId23"/>
    <p:sldId id="752" r:id="rId24"/>
    <p:sldId id="753" r:id="rId25"/>
    <p:sldId id="772" r:id="rId26"/>
    <p:sldId id="754" r:id="rId27"/>
    <p:sldId id="755" r:id="rId28"/>
    <p:sldId id="756" r:id="rId29"/>
    <p:sldId id="757" r:id="rId30"/>
    <p:sldId id="758" r:id="rId31"/>
    <p:sldId id="759" r:id="rId32"/>
    <p:sldId id="761" r:id="rId33"/>
    <p:sldId id="762" r:id="rId34"/>
    <p:sldId id="763" r:id="rId35"/>
    <p:sldId id="764" r:id="rId36"/>
    <p:sldId id="765" r:id="rId37"/>
    <p:sldId id="766" r:id="rId38"/>
    <p:sldId id="767" r:id="rId39"/>
    <p:sldId id="768" r:id="rId40"/>
    <p:sldId id="769" r:id="rId41"/>
    <p:sldId id="770" r:id="rId42"/>
    <p:sldId id="706" r:id="rId43"/>
    <p:sldId id="776" r:id="rId44"/>
  </p:sldIdLst>
  <p:sldSz cx="9144000" cy="6858000" type="screen4x3"/>
  <p:notesSz cx="6761163" cy="99425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2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3">
          <p15:clr>
            <a:srgbClr val="A4A3A4"/>
          </p15:clr>
        </p15:guide>
        <p15:guide id="2" pos="2131">
          <p15:clr>
            <a:srgbClr val="A4A3A4"/>
          </p15:clr>
        </p15:guide>
        <p15:guide id="3" orient="horz" pos="3128">
          <p15:clr>
            <a:srgbClr val="A4A3A4"/>
          </p15:clr>
        </p15:guide>
        <p15:guide id="4" pos="2143">
          <p15:clr>
            <a:srgbClr val="A4A3A4"/>
          </p15:clr>
        </p15:guide>
        <p15:guide id="5" orient="horz" pos="3138">
          <p15:clr>
            <a:srgbClr val="A4A3A4"/>
          </p15:clr>
        </p15:guide>
        <p15:guide id="6" pos="212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CC00"/>
    <a:srgbClr val="CCFF99"/>
    <a:srgbClr val="336600"/>
    <a:srgbClr val="000000"/>
    <a:srgbClr val="0000FF"/>
    <a:srgbClr val="FFFFCC"/>
    <a:srgbClr val="CCFF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26" autoAdjust="0"/>
    <p:restoredTop sz="93373" autoAdjust="0"/>
  </p:normalViewPr>
  <p:slideViewPr>
    <p:cSldViewPr>
      <p:cViewPr varScale="1">
        <p:scale>
          <a:sx n="105" d="100"/>
          <a:sy n="105" d="100"/>
        </p:scale>
        <p:origin x="-10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8"/>
    </p:cViewPr>
  </p:sorterViewPr>
  <p:notesViewPr>
    <p:cSldViewPr>
      <p:cViewPr varScale="1">
        <p:scale>
          <a:sx n="77" d="100"/>
          <a:sy n="77" d="100"/>
        </p:scale>
        <p:origin x="-3324" y="-96"/>
      </p:cViewPr>
      <p:guideLst>
        <p:guide orient="horz" pos="3133"/>
        <p:guide orient="horz" pos="3128"/>
        <p:guide orient="horz" pos="3138"/>
        <p:guide pos="2131"/>
        <p:guide pos="2143"/>
        <p:guide pos="2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BCACE8-B3DC-4174-9C2B-0B0DF8F8BA1D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E15DDF2-B8A5-46B0-A1C7-C19431BAA6E4}">
      <dgm:prSet custT="1"/>
      <dgm:spPr>
        <a:solidFill>
          <a:schemeClr val="accent3">
            <a:lumMod val="5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t"/>
        <a:lstStyle/>
        <a:p>
          <a:r>
            <a:rPr lang="hr-HR" sz="2000" b="1" dirty="0" smtClean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CILJ 1. </a:t>
          </a:r>
          <a:r>
            <a:rPr lang="hr-HR" sz="2000" dirty="0" smtClean="0"/>
            <a:t>Konkurentna i održiva poljoprivredna proizvodnja integrirana u EU okvire</a:t>
          </a:r>
          <a:r>
            <a:rPr lang="hr-HR" sz="2100" dirty="0" smtClean="0"/>
            <a:t>.</a:t>
          </a:r>
          <a:endParaRPr lang="hr-HR" sz="2100" dirty="0"/>
        </a:p>
      </dgm:t>
    </dgm:pt>
    <dgm:pt modelId="{57408266-18C4-42DE-B6BE-7D4E5BE24CD1}" type="parTrans" cxnId="{2791EAAE-7637-4A81-9694-E01141218D61}">
      <dgm:prSet/>
      <dgm:spPr/>
      <dgm:t>
        <a:bodyPr/>
        <a:lstStyle/>
        <a:p>
          <a:endParaRPr lang="hr-HR"/>
        </a:p>
      </dgm:t>
    </dgm:pt>
    <dgm:pt modelId="{0B5A2CFF-A71E-46F1-BE01-963D47910333}" type="sibTrans" cxnId="{2791EAAE-7637-4A81-9694-E01141218D61}">
      <dgm:prSet/>
      <dgm:spPr/>
      <dgm:t>
        <a:bodyPr/>
        <a:lstStyle/>
        <a:p>
          <a:endParaRPr lang="hr-HR"/>
        </a:p>
      </dgm:t>
    </dgm:pt>
    <dgm:pt modelId="{F7FB7B73-28FF-4C0D-ABCD-059CBA8081D2}">
      <dgm:prSet/>
      <dgm:spPr>
        <a:solidFill>
          <a:schemeClr val="accent3">
            <a:lumMod val="5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t"/>
        <a:lstStyle/>
        <a:p>
          <a:pPr algn="ctr"/>
          <a:r>
            <a:rPr lang="hr-HR" b="1" dirty="0" smtClean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CILJ 2. </a:t>
          </a:r>
          <a:r>
            <a:rPr lang="hr-HR" dirty="0" smtClean="0"/>
            <a:t>Razvijeno ruralno gospodarstvo s trendom povećanja zaposlenosti, proizvodnja visokokvalitetne hrane, razvoj nepoljoprivrednih gospodarskih aktivnosti u ruralnim područjima.</a:t>
          </a:r>
          <a:endParaRPr lang="hr-HR" dirty="0"/>
        </a:p>
      </dgm:t>
    </dgm:pt>
    <dgm:pt modelId="{44BD97A8-9F34-49E6-894D-5173FF99DED6}" type="parTrans" cxnId="{61E302F3-B42D-4861-90D6-5D22F6D86199}">
      <dgm:prSet/>
      <dgm:spPr/>
      <dgm:t>
        <a:bodyPr/>
        <a:lstStyle/>
        <a:p>
          <a:endParaRPr lang="hr-HR"/>
        </a:p>
      </dgm:t>
    </dgm:pt>
    <dgm:pt modelId="{0DD26F2E-47C5-4078-8653-B9DEEA984B74}" type="sibTrans" cxnId="{61E302F3-B42D-4861-90D6-5D22F6D86199}">
      <dgm:prSet/>
      <dgm:spPr/>
      <dgm:t>
        <a:bodyPr/>
        <a:lstStyle/>
        <a:p>
          <a:endParaRPr lang="hr-HR"/>
        </a:p>
      </dgm:t>
    </dgm:pt>
    <dgm:pt modelId="{F9FD6E05-C049-4501-8B7D-0105A7DD3BA9}">
      <dgm:prSet/>
      <dgm:spPr>
        <a:solidFill>
          <a:schemeClr val="accent3">
            <a:lumMod val="5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lIns="0" rIns="0" anchor="t"/>
        <a:lstStyle/>
        <a:p>
          <a:r>
            <a:rPr lang="hr-HR" b="1" dirty="0" smtClean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CILJ 3</a:t>
          </a:r>
          <a:r>
            <a:rPr lang="hr-HR" dirty="0" smtClean="0"/>
            <a:t>. Održivo korištenje raspoloživih prirodnih potencijala u funkciji osiguravanja ruralnih područja kao sigurnog i privlačnog mjesta za život i rad.</a:t>
          </a:r>
          <a:endParaRPr lang="hr-HR" dirty="0"/>
        </a:p>
      </dgm:t>
    </dgm:pt>
    <dgm:pt modelId="{8C38198F-CC81-4840-A712-1C1DCB7CA38E}" type="sibTrans" cxnId="{3C605173-D419-45E7-BABE-26DBC5AE742F}">
      <dgm:prSet/>
      <dgm:spPr/>
      <dgm:t>
        <a:bodyPr/>
        <a:lstStyle/>
        <a:p>
          <a:endParaRPr lang="hr-HR"/>
        </a:p>
      </dgm:t>
    </dgm:pt>
    <dgm:pt modelId="{6CA3A758-2552-47B3-85FC-105D9ADCD98C}" type="parTrans" cxnId="{3C605173-D419-45E7-BABE-26DBC5AE742F}">
      <dgm:prSet/>
      <dgm:spPr/>
      <dgm:t>
        <a:bodyPr/>
        <a:lstStyle/>
        <a:p>
          <a:endParaRPr lang="hr-HR"/>
        </a:p>
      </dgm:t>
    </dgm:pt>
    <dgm:pt modelId="{AFBDFBB0-CFBF-4933-818A-E08F7F25F585}">
      <dgm:prSet/>
      <dgm:spPr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hr-HR" i="1" dirty="0" smtClean="0">
              <a:solidFill>
                <a:srgbClr val="000000"/>
              </a:solidFill>
              <a:cs typeface="Times New Roman" panose="02020603050405020304" pitchFamily="18" charset="0"/>
            </a:rPr>
            <a:t>Strategija  ruralnog razvoja Republike Hrvatske</a:t>
          </a:r>
        </a:p>
        <a:p>
          <a:r>
            <a:rPr lang="hr-HR" i="1" dirty="0" smtClean="0">
              <a:solidFill>
                <a:srgbClr val="000000"/>
              </a:solidFill>
              <a:cs typeface="Times New Roman" panose="02020603050405020304" pitchFamily="18" charset="0"/>
            </a:rPr>
            <a:t> tri dugoročna strateška cilja</a:t>
          </a:r>
          <a:endParaRPr lang="hr-HR" i="1" dirty="0">
            <a:solidFill>
              <a:srgbClr val="000000"/>
            </a:solidFill>
            <a:cs typeface="Times New Roman" panose="02020603050405020304" pitchFamily="18" charset="0"/>
          </a:endParaRPr>
        </a:p>
      </dgm:t>
    </dgm:pt>
    <dgm:pt modelId="{F6268A2D-74CC-4A9C-9591-1119DD4EB56B}" type="parTrans" cxnId="{9840C30E-CCAF-44CC-A82C-E504489FB1AE}">
      <dgm:prSet/>
      <dgm:spPr/>
      <dgm:t>
        <a:bodyPr/>
        <a:lstStyle/>
        <a:p>
          <a:endParaRPr lang="hr-HR"/>
        </a:p>
      </dgm:t>
    </dgm:pt>
    <dgm:pt modelId="{6DD5BBBA-5130-41F2-9481-8F75AF3E9338}" type="sibTrans" cxnId="{9840C30E-CCAF-44CC-A82C-E504489FB1AE}">
      <dgm:prSet/>
      <dgm:spPr/>
      <dgm:t>
        <a:bodyPr/>
        <a:lstStyle/>
        <a:p>
          <a:endParaRPr lang="hr-HR"/>
        </a:p>
      </dgm:t>
    </dgm:pt>
    <dgm:pt modelId="{0963E161-AA5F-4EF1-B79F-E757723917E0}">
      <dgm:prSet phldrT="[Tekst]"/>
      <dgm:spPr>
        <a:solidFill>
          <a:schemeClr val="accent3">
            <a:lumMod val="5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hr-HR" b="1" dirty="0" smtClean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CILJEVI</a:t>
          </a:r>
          <a:endParaRPr lang="hr-HR" b="1" dirty="0">
            <a:solidFill>
              <a:schemeClr val="accent6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6C37AB4-9AC7-4E7B-9DCE-52A5901523F2}" type="sibTrans" cxnId="{EDF2CEA5-B2BB-4D5B-9B02-748860E1B96D}">
      <dgm:prSet/>
      <dgm:spPr/>
      <dgm:t>
        <a:bodyPr/>
        <a:lstStyle/>
        <a:p>
          <a:endParaRPr lang="hr-HR"/>
        </a:p>
      </dgm:t>
    </dgm:pt>
    <dgm:pt modelId="{4939332D-AAB1-466E-B655-F4C1CB2D7FCB}" type="parTrans" cxnId="{EDF2CEA5-B2BB-4D5B-9B02-748860E1B96D}">
      <dgm:prSet/>
      <dgm:spPr/>
      <dgm:t>
        <a:bodyPr/>
        <a:lstStyle/>
        <a:p>
          <a:endParaRPr lang="hr-HR"/>
        </a:p>
      </dgm:t>
    </dgm:pt>
    <dgm:pt modelId="{3B7A8221-C4AD-48B9-BE11-B7C9C6746987}" type="pres">
      <dgm:prSet presAssocID="{08BCACE8-B3DC-4174-9C2B-0B0DF8F8BA1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D4135DF1-2F13-4362-9782-84458AD2C172}" type="pres">
      <dgm:prSet presAssocID="{0963E161-AA5F-4EF1-B79F-E757723917E0}" presName="vertOne" presStyleCnt="0"/>
      <dgm:spPr/>
    </dgm:pt>
    <dgm:pt modelId="{0E318C30-DD08-4DDB-89A1-004260D3F971}" type="pres">
      <dgm:prSet presAssocID="{0963E161-AA5F-4EF1-B79F-E757723917E0}" presName="txOne" presStyleLbl="node0" presStyleIdx="0" presStyleCnt="2" custScaleX="70628" custScaleY="51887" custLinFactNeighborX="9790" custLinFactNeighborY="-160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CA178E4-B67D-4577-8BCC-2668F21F16D9}" type="pres">
      <dgm:prSet presAssocID="{0963E161-AA5F-4EF1-B79F-E757723917E0}" presName="parTransOne" presStyleCnt="0"/>
      <dgm:spPr/>
    </dgm:pt>
    <dgm:pt modelId="{A5FCFCBE-37A1-40EE-A22B-E5B1A0617F68}" type="pres">
      <dgm:prSet presAssocID="{0963E161-AA5F-4EF1-B79F-E757723917E0}" presName="horzOne" presStyleCnt="0"/>
      <dgm:spPr/>
    </dgm:pt>
    <dgm:pt modelId="{8E85FD4C-87F6-4D64-BF99-43D1605BA13D}" type="pres">
      <dgm:prSet presAssocID="{FE15DDF2-B8A5-46B0-A1C7-C19431BAA6E4}" presName="vertTwo" presStyleCnt="0"/>
      <dgm:spPr/>
    </dgm:pt>
    <dgm:pt modelId="{3C905CDA-05D0-4B17-BF80-E1915BC120F0}" type="pres">
      <dgm:prSet presAssocID="{FE15DDF2-B8A5-46B0-A1C7-C19431BAA6E4}" presName="txTwo" presStyleLbl="node2" presStyleIdx="0" presStyleCnt="1" custScaleX="49199" custScaleY="111227" custLinFactY="1189" custLinFactNeighborX="7798" custLinFactNeighborY="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A4E0DF8-A3B1-4CCC-9D04-D63285C9DD86}" type="pres">
      <dgm:prSet presAssocID="{FE15DDF2-B8A5-46B0-A1C7-C19431BAA6E4}" presName="parTransTwo" presStyleCnt="0"/>
      <dgm:spPr/>
    </dgm:pt>
    <dgm:pt modelId="{96B51971-A686-4D49-84A2-F58200925F11}" type="pres">
      <dgm:prSet presAssocID="{FE15DDF2-B8A5-46B0-A1C7-C19431BAA6E4}" presName="horzTwo" presStyleCnt="0"/>
      <dgm:spPr/>
    </dgm:pt>
    <dgm:pt modelId="{34971A38-2F31-4D59-81EA-E7ED66A2A99C}" type="pres">
      <dgm:prSet presAssocID="{F7FB7B73-28FF-4C0D-ABCD-059CBA8081D2}" presName="vertThree" presStyleCnt="0"/>
      <dgm:spPr/>
    </dgm:pt>
    <dgm:pt modelId="{4E7E38F2-C776-4541-AEFA-927175593AF4}" type="pres">
      <dgm:prSet presAssocID="{F7FB7B73-28FF-4C0D-ABCD-059CBA8081D2}" presName="txThree" presStyleLbl="node3" presStyleIdx="0" presStyleCnt="2" custScaleX="126753" custLinFactNeighborX="5757" custLinFactNeighborY="-4889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B51E72E-6A59-49D0-B5E0-E27890947ECD}" type="pres">
      <dgm:prSet presAssocID="{F7FB7B73-28FF-4C0D-ABCD-059CBA8081D2}" presName="horzThree" presStyleCnt="0"/>
      <dgm:spPr/>
    </dgm:pt>
    <dgm:pt modelId="{7F65144A-5C0D-40E1-915E-18682B14157D}" type="pres">
      <dgm:prSet presAssocID="{0DD26F2E-47C5-4078-8653-B9DEEA984B74}" presName="sibSpaceThree" presStyleCnt="0"/>
      <dgm:spPr/>
    </dgm:pt>
    <dgm:pt modelId="{76F58515-ECDD-41E7-B266-55584F3C1756}" type="pres">
      <dgm:prSet presAssocID="{F9FD6E05-C049-4501-8B7D-0105A7DD3BA9}" presName="vertThree" presStyleCnt="0"/>
      <dgm:spPr/>
    </dgm:pt>
    <dgm:pt modelId="{1AB03016-E3E6-4604-A41E-DD7FF0FB7BC5}" type="pres">
      <dgm:prSet presAssocID="{F9FD6E05-C049-4501-8B7D-0105A7DD3BA9}" presName="txThree" presStyleLbl="node3" presStyleIdx="1" presStyleCnt="2" custScaleX="137510" custScaleY="91945" custLinFactNeighborX="-4103" custLinFactNeighborY="-28238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ADC4FDF-9C33-42B2-8A35-C373005ED677}" type="pres">
      <dgm:prSet presAssocID="{F9FD6E05-C049-4501-8B7D-0105A7DD3BA9}" presName="horzThree" presStyleCnt="0"/>
      <dgm:spPr/>
    </dgm:pt>
    <dgm:pt modelId="{EF49155C-C616-47AB-954E-AB17604FB838}" type="pres">
      <dgm:prSet presAssocID="{F6C37AB4-9AC7-4E7B-9DCE-52A5901523F2}" presName="sibSpaceOne" presStyleCnt="0"/>
      <dgm:spPr/>
    </dgm:pt>
    <dgm:pt modelId="{5D6F751A-61D0-42CC-9233-520BE88F8FA7}" type="pres">
      <dgm:prSet presAssocID="{AFBDFBB0-CFBF-4933-818A-E08F7F25F585}" presName="vertOne" presStyleCnt="0"/>
      <dgm:spPr/>
    </dgm:pt>
    <dgm:pt modelId="{5762E30C-3D03-439A-B40B-7AE6643D103E}" type="pres">
      <dgm:prSet presAssocID="{AFBDFBB0-CFBF-4933-818A-E08F7F25F585}" presName="txOne" presStyleLbl="node0" presStyleIdx="1" presStyleCnt="2" custScaleX="78076" custScaleY="183064" custLinFactNeighborX="-9241" custLinFactNeighborY="6560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D786257-CE48-4DE7-963B-E96E2139A9EE}" type="pres">
      <dgm:prSet presAssocID="{AFBDFBB0-CFBF-4933-818A-E08F7F25F585}" presName="horzOne" presStyleCnt="0"/>
      <dgm:spPr/>
    </dgm:pt>
  </dgm:ptLst>
  <dgm:cxnLst>
    <dgm:cxn modelId="{AA940C0B-02C9-4E1B-B125-30CE973B40D4}" type="presOf" srcId="{FE15DDF2-B8A5-46B0-A1C7-C19431BAA6E4}" destId="{3C905CDA-05D0-4B17-BF80-E1915BC120F0}" srcOrd="0" destOrd="0" presId="urn:microsoft.com/office/officeart/2005/8/layout/hierarchy4"/>
    <dgm:cxn modelId="{E1FA988A-5FF6-40A4-B766-1F30B90F059B}" type="presOf" srcId="{F7FB7B73-28FF-4C0D-ABCD-059CBA8081D2}" destId="{4E7E38F2-C776-4541-AEFA-927175593AF4}" srcOrd="0" destOrd="0" presId="urn:microsoft.com/office/officeart/2005/8/layout/hierarchy4"/>
    <dgm:cxn modelId="{EDF2CEA5-B2BB-4D5B-9B02-748860E1B96D}" srcId="{08BCACE8-B3DC-4174-9C2B-0B0DF8F8BA1D}" destId="{0963E161-AA5F-4EF1-B79F-E757723917E0}" srcOrd="0" destOrd="0" parTransId="{4939332D-AAB1-466E-B655-F4C1CB2D7FCB}" sibTransId="{F6C37AB4-9AC7-4E7B-9DCE-52A5901523F2}"/>
    <dgm:cxn modelId="{9840C30E-CCAF-44CC-A82C-E504489FB1AE}" srcId="{08BCACE8-B3DC-4174-9C2B-0B0DF8F8BA1D}" destId="{AFBDFBB0-CFBF-4933-818A-E08F7F25F585}" srcOrd="1" destOrd="0" parTransId="{F6268A2D-74CC-4A9C-9591-1119DD4EB56B}" sibTransId="{6DD5BBBA-5130-41F2-9481-8F75AF3E9338}"/>
    <dgm:cxn modelId="{9B95FF99-EC09-41D4-93EA-2DAA50837BA7}" type="presOf" srcId="{08BCACE8-B3DC-4174-9C2B-0B0DF8F8BA1D}" destId="{3B7A8221-C4AD-48B9-BE11-B7C9C6746987}" srcOrd="0" destOrd="0" presId="urn:microsoft.com/office/officeart/2005/8/layout/hierarchy4"/>
    <dgm:cxn modelId="{5E2E14B3-CCA8-49EC-B58C-667A18EC1B23}" type="presOf" srcId="{F9FD6E05-C049-4501-8B7D-0105A7DD3BA9}" destId="{1AB03016-E3E6-4604-A41E-DD7FF0FB7BC5}" srcOrd="0" destOrd="0" presId="urn:microsoft.com/office/officeart/2005/8/layout/hierarchy4"/>
    <dgm:cxn modelId="{1CC3D44D-56F5-492E-A1E0-A9737FA1631C}" type="presOf" srcId="{AFBDFBB0-CFBF-4933-818A-E08F7F25F585}" destId="{5762E30C-3D03-439A-B40B-7AE6643D103E}" srcOrd="0" destOrd="0" presId="urn:microsoft.com/office/officeart/2005/8/layout/hierarchy4"/>
    <dgm:cxn modelId="{2791EAAE-7637-4A81-9694-E01141218D61}" srcId="{0963E161-AA5F-4EF1-B79F-E757723917E0}" destId="{FE15DDF2-B8A5-46B0-A1C7-C19431BAA6E4}" srcOrd="0" destOrd="0" parTransId="{57408266-18C4-42DE-B6BE-7D4E5BE24CD1}" sibTransId="{0B5A2CFF-A71E-46F1-BE01-963D47910333}"/>
    <dgm:cxn modelId="{92A8908E-BFAB-45F3-9C3D-5BC6BAB4F3DE}" type="presOf" srcId="{0963E161-AA5F-4EF1-B79F-E757723917E0}" destId="{0E318C30-DD08-4DDB-89A1-004260D3F971}" srcOrd="0" destOrd="0" presId="urn:microsoft.com/office/officeart/2005/8/layout/hierarchy4"/>
    <dgm:cxn modelId="{3C605173-D419-45E7-BABE-26DBC5AE742F}" srcId="{FE15DDF2-B8A5-46B0-A1C7-C19431BAA6E4}" destId="{F9FD6E05-C049-4501-8B7D-0105A7DD3BA9}" srcOrd="1" destOrd="0" parTransId="{6CA3A758-2552-47B3-85FC-105D9ADCD98C}" sibTransId="{8C38198F-CC81-4840-A712-1C1DCB7CA38E}"/>
    <dgm:cxn modelId="{61E302F3-B42D-4861-90D6-5D22F6D86199}" srcId="{FE15DDF2-B8A5-46B0-A1C7-C19431BAA6E4}" destId="{F7FB7B73-28FF-4C0D-ABCD-059CBA8081D2}" srcOrd="0" destOrd="0" parTransId="{44BD97A8-9F34-49E6-894D-5173FF99DED6}" sibTransId="{0DD26F2E-47C5-4078-8653-B9DEEA984B74}"/>
    <dgm:cxn modelId="{42AC8CC8-AF52-4521-B543-65CC660BE7EA}" type="presParOf" srcId="{3B7A8221-C4AD-48B9-BE11-B7C9C6746987}" destId="{D4135DF1-2F13-4362-9782-84458AD2C172}" srcOrd="0" destOrd="0" presId="urn:microsoft.com/office/officeart/2005/8/layout/hierarchy4"/>
    <dgm:cxn modelId="{644E4BC3-75D4-4193-BB90-A2AC7C2E40C5}" type="presParOf" srcId="{D4135DF1-2F13-4362-9782-84458AD2C172}" destId="{0E318C30-DD08-4DDB-89A1-004260D3F971}" srcOrd="0" destOrd="0" presId="urn:microsoft.com/office/officeart/2005/8/layout/hierarchy4"/>
    <dgm:cxn modelId="{3B90B927-572B-499F-9AD5-24B6CE8A7AD1}" type="presParOf" srcId="{D4135DF1-2F13-4362-9782-84458AD2C172}" destId="{BCA178E4-B67D-4577-8BCC-2668F21F16D9}" srcOrd="1" destOrd="0" presId="urn:microsoft.com/office/officeart/2005/8/layout/hierarchy4"/>
    <dgm:cxn modelId="{99CC0F08-0B7C-462B-9285-A939CD6CAB91}" type="presParOf" srcId="{D4135DF1-2F13-4362-9782-84458AD2C172}" destId="{A5FCFCBE-37A1-40EE-A22B-E5B1A0617F68}" srcOrd="2" destOrd="0" presId="urn:microsoft.com/office/officeart/2005/8/layout/hierarchy4"/>
    <dgm:cxn modelId="{506E8EAB-C71B-4C4B-AEE5-D9B026A597DE}" type="presParOf" srcId="{A5FCFCBE-37A1-40EE-A22B-E5B1A0617F68}" destId="{8E85FD4C-87F6-4D64-BF99-43D1605BA13D}" srcOrd="0" destOrd="0" presId="urn:microsoft.com/office/officeart/2005/8/layout/hierarchy4"/>
    <dgm:cxn modelId="{6E6EBC1C-2976-48D4-9F9B-9BD423599059}" type="presParOf" srcId="{8E85FD4C-87F6-4D64-BF99-43D1605BA13D}" destId="{3C905CDA-05D0-4B17-BF80-E1915BC120F0}" srcOrd="0" destOrd="0" presId="urn:microsoft.com/office/officeart/2005/8/layout/hierarchy4"/>
    <dgm:cxn modelId="{C5E95052-993A-4B2E-87A8-60615A2197A3}" type="presParOf" srcId="{8E85FD4C-87F6-4D64-BF99-43D1605BA13D}" destId="{FA4E0DF8-A3B1-4CCC-9D04-D63285C9DD86}" srcOrd="1" destOrd="0" presId="urn:microsoft.com/office/officeart/2005/8/layout/hierarchy4"/>
    <dgm:cxn modelId="{40874A4F-7A5C-4D6D-8E02-4CEBA19B82D7}" type="presParOf" srcId="{8E85FD4C-87F6-4D64-BF99-43D1605BA13D}" destId="{96B51971-A686-4D49-84A2-F58200925F11}" srcOrd="2" destOrd="0" presId="urn:microsoft.com/office/officeart/2005/8/layout/hierarchy4"/>
    <dgm:cxn modelId="{55A67AF2-21F6-475A-A27C-532038C1D447}" type="presParOf" srcId="{96B51971-A686-4D49-84A2-F58200925F11}" destId="{34971A38-2F31-4D59-81EA-E7ED66A2A99C}" srcOrd="0" destOrd="0" presId="urn:microsoft.com/office/officeart/2005/8/layout/hierarchy4"/>
    <dgm:cxn modelId="{14A665CE-FC3F-4DDC-9D86-079E1BC4E750}" type="presParOf" srcId="{34971A38-2F31-4D59-81EA-E7ED66A2A99C}" destId="{4E7E38F2-C776-4541-AEFA-927175593AF4}" srcOrd="0" destOrd="0" presId="urn:microsoft.com/office/officeart/2005/8/layout/hierarchy4"/>
    <dgm:cxn modelId="{06D04578-E982-4E4F-8D7E-43ABC55E194B}" type="presParOf" srcId="{34971A38-2F31-4D59-81EA-E7ED66A2A99C}" destId="{4B51E72E-6A59-49D0-B5E0-E27890947ECD}" srcOrd="1" destOrd="0" presId="urn:microsoft.com/office/officeart/2005/8/layout/hierarchy4"/>
    <dgm:cxn modelId="{37B4ED7D-9ED0-4E9B-AAAB-F019BBF5B5B8}" type="presParOf" srcId="{96B51971-A686-4D49-84A2-F58200925F11}" destId="{7F65144A-5C0D-40E1-915E-18682B14157D}" srcOrd="1" destOrd="0" presId="urn:microsoft.com/office/officeart/2005/8/layout/hierarchy4"/>
    <dgm:cxn modelId="{1F2009B4-843A-430F-AA3F-A178BE0BF51C}" type="presParOf" srcId="{96B51971-A686-4D49-84A2-F58200925F11}" destId="{76F58515-ECDD-41E7-B266-55584F3C1756}" srcOrd="2" destOrd="0" presId="urn:microsoft.com/office/officeart/2005/8/layout/hierarchy4"/>
    <dgm:cxn modelId="{B7A20F16-3600-44C9-B511-7EED6683F21B}" type="presParOf" srcId="{76F58515-ECDD-41E7-B266-55584F3C1756}" destId="{1AB03016-E3E6-4604-A41E-DD7FF0FB7BC5}" srcOrd="0" destOrd="0" presId="urn:microsoft.com/office/officeart/2005/8/layout/hierarchy4"/>
    <dgm:cxn modelId="{8FA51DEF-85A8-4189-A944-010AABABA900}" type="presParOf" srcId="{76F58515-ECDD-41E7-B266-55584F3C1756}" destId="{CADC4FDF-9C33-42B2-8A35-C373005ED677}" srcOrd="1" destOrd="0" presId="urn:microsoft.com/office/officeart/2005/8/layout/hierarchy4"/>
    <dgm:cxn modelId="{095D705E-73DD-44A4-8522-FEA9F7E66053}" type="presParOf" srcId="{3B7A8221-C4AD-48B9-BE11-B7C9C6746987}" destId="{EF49155C-C616-47AB-954E-AB17604FB838}" srcOrd="1" destOrd="0" presId="urn:microsoft.com/office/officeart/2005/8/layout/hierarchy4"/>
    <dgm:cxn modelId="{4FCD3B7E-893D-4B4F-ACFD-41CB8BA5014F}" type="presParOf" srcId="{3B7A8221-C4AD-48B9-BE11-B7C9C6746987}" destId="{5D6F751A-61D0-42CC-9233-520BE88F8FA7}" srcOrd="2" destOrd="0" presId="urn:microsoft.com/office/officeart/2005/8/layout/hierarchy4"/>
    <dgm:cxn modelId="{2541D42F-FA15-4D8F-9F9E-4FB25926B3C9}" type="presParOf" srcId="{5D6F751A-61D0-42CC-9233-520BE88F8FA7}" destId="{5762E30C-3D03-439A-B40B-7AE6643D103E}" srcOrd="0" destOrd="0" presId="urn:microsoft.com/office/officeart/2005/8/layout/hierarchy4"/>
    <dgm:cxn modelId="{68865B60-2A23-42B7-A7D0-9D935AAF18F2}" type="presParOf" srcId="{5D6F751A-61D0-42CC-9233-520BE88F8FA7}" destId="{BD786257-CE48-4DE7-963B-E96E2139A9E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318C30-DD08-4DDB-89A1-004260D3F971}">
      <dsp:nvSpPr>
        <dsp:cNvPr id="0" name=""/>
        <dsp:cNvSpPr/>
      </dsp:nvSpPr>
      <dsp:spPr>
        <a:xfrm>
          <a:off x="1619688" y="0"/>
          <a:ext cx="4680971" cy="1135113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425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b="1" kern="1200" dirty="0" smtClean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CILJEVI</a:t>
          </a:r>
          <a:endParaRPr lang="hr-HR" sz="2900" b="1" kern="1200" dirty="0">
            <a:solidFill>
              <a:schemeClr val="accent6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652934" y="33246"/>
        <a:ext cx="4614479" cy="1068621"/>
      </dsp:txXfrm>
    </dsp:sp>
    <dsp:sp modelId="{3C905CDA-05D0-4B17-BF80-E1915BC120F0}">
      <dsp:nvSpPr>
        <dsp:cNvPr id="0" name=""/>
        <dsp:cNvSpPr/>
      </dsp:nvSpPr>
      <dsp:spPr>
        <a:xfrm>
          <a:off x="2199958" y="1522868"/>
          <a:ext cx="3254368" cy="2433274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425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CILJ 1. </a:t>
          </a:r>
          <a:r>
            <a:rPr lang="hr-HR" sz="2000" kern="1200" dirty="0" smtClean="0"/>
            <a:t>Konkurentna i održiva poljoprivredna proizvodnja integrirana u EU okvire</a:t>
          </a:r>
          <a:r>
            <a:rPr lang="hr-HR" sz="2100" kern="1200" dirty="0" smtClean="0"/>
            <a:t>.</a:t>
          </a:r>
          <a:endParaRPr lang="hr-HR" sz="2100" kern="1200" dirty="0"/>
        </a:p>
      </dsp:txBody>
      <dsp:txXfrm>
        <a:off x="2271226" y="1594136"/>
        <a:ext cx="3111832" cy="2290738"/>
      </dsp:txXfrm>
    </dsp:sp>
    <dsp:sp modelId="{4E7E38F2-C776-4541-AEFA-927175593AF4}">
      <dsp:nvSpPr>
        <dsp:cNvPr id="0" name=""/>
        <dsp:cNvSpPr/>
      </dsp:nvSpPr>
      <dsp:spPr>
        <a:xfrm>
          <a:off x="145823" y="2860384"/>
          <a:ext cx="3123088" cy="2187664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425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CILJ 2. </a:t>
          </a:r>
          <a:r>
            <a:rPr lang="hr-HR" sz="1800" kern="1200" dirty="0" smtClean="0"/>
            <a:t>Razvijeno ruralno gospodarstvo s trendom povećanja zaposlenosti, proizvodnja visokokvalitetne hrane, razvoj nepoljoprivrednih gospodarskih aktivnosti u ruralnim područjima.</a:t>
          </a:r>
          <a:endParaRPr lang="hr-HR" sz="1800" kern="1200" dirty="0"/>
        </a:p>
      </dsp:txBody>
      <dsp:txXfrm>
        <a:off x="209897" y="2924458"/>
        <a:ext cx="2994940" cy="2059516"/>
      </dsp:txXfrm>
    </dsp:sp>
    <dsp:sp modelId="{1AB03016-E3E6-4604-A41E-DD7FF0FB7BC5}">
      <dsp:nvSpPr>
        <dsp:cNvPr id="0" name=""/>
        <dsp:cNvSpPr/>
      </dsp:nvSpPr>
      <dsp:spPr>
        <a:xfrm>
          <a:off x="3129453" y="3312378"/>
          <a:ext cx="3388131" cy="2011448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425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CILJ 3</a:t>
          </a:r>
          <a:r>
            <a:rPr lang="hr-HR" sz="1800" kern="1200" dirty="0" smtClean="0"/>
            <a:t>. Održivo korištenje raspoloživih prirodnih potencijala u funkciji osiguravanja ruralnih područja kao sigurnog i privlačnog mjesta za život i rad.</a:t>
          </a:r>
          <a:endParaRPr lang="hr-HR" sz="1800" kern="1200" dirty="0"/>
        </a:p>
      </dsp:txBody>
      <dsp:txXfrm>
        <a:off x="3188366" y="3371291"/>
        <a:ext cx="3270305" cy="1893622"/>
      </dsp:txXfrm>
    </dsp:sp>
    <dsp:sp modelId="{5762E30C-3D03-439A-B40B-7AE6643D103E}">
      <dsp:nvSpPr>
        <dsp:cNvPr id="0" name=""/>
        <dsp:cNvSpPr/>
      </dsp:nvSpPr>
      <dsp:spPr>
        <a:xfrm>
          <a:off x="6804886" y="1438101"/>
          <a:ext cx="1927490" cy="4004826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425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i="1" kern="1200" dirty="0" smtClean="0">
              <a:solidFill>
                <a:srgbClr val="000000"/>
              </a:solidFill>
              <a:cs typeface="Times New Roman" panose="02020603050405020304" pitchFamily="18" charset="0"/>
            </a:rPr>
            <a:t>Strategija  ruralnog razvoja Republike Hrvatske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i="1" kern="1200" dirty="0" smtClean="0">
              <a:solidFill>
                <a:srgbClr val="000000"/>
              </a:solidFill>
              <a:cs typeface="Times New Roman" panose="02020603050405020304" pitchFamily="18" charset="0"/>
            </a:rPr>
            <a:t> tri dugoročna strateška cilja</a:t>
          </a:r>
          <a:endParaRPr lang="hr-HR" sz="2900" i="1" kern="1200" dirty="0">
            <a:solidFill>
              <a:srgbClr val="000000"/>
            </a:solidFill>
            <a:cs typeface="Times New Roman" panose="02020603050405020304" pitchFamily="18" charset="0"/>
          </a:endParaRPr>
        </a:p>
      </dsp:txBody>
      <dsp:txXfrm>
        <a:off x="6861340" y="1494555"/>
        <a:ext cx="1814582" cy="38919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t" anchorCtr="0" compatLnSpc="1">
            <a:prstTxWarp prst="textNoShape">
              <a:avLst/>
            </a:prstTxWarp>
          </a:bodyPr>
          <a:lstStyle>
            <a:lvl1pPr defTabSz="917592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9" y="0"/>
            <a:ext cx="29289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t" anchorCtr="0" compatLnSpc="1">
            <a:prstTxWarp prst="textNoShape">
              <a:avLst/>
            </a:prstTxWarp>
          </a:bodyPr>
          <a:lstStyle>
            <a:lvl1pPr algn="r" defTabSz="917592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7E8F30D-9BBC-4C01-ABA7-7AEE0AB761F4}" type="datetime1">
              <a:rPr lang="hr-HR"/>
              <a:pPr>
                <a:defRPr/>
              </a:pPr>
              <a:t>03.03.2015.</a:t>
            </a:fld>
            <a:endParaRPr lang="hr-H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1"/>
            <a:ext cx="29289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b" anchorCtr="0" compatLnSpc="1">
            <a:prstTxWarp prst="textNoShape">
              <a:avLst/>
            </a:prstTxWarp>
          </a:bodyPr>
          <a:lstStyle>
            <a:lvl1pPr defTabSz="917592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9" y="9442451"/>
            <a:ext cx="292893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b" anchorCtr="0" compatLnSpc="1">
            <a:prstTxWarp prst="textNoShape">
              <a:avLst/>
            </a:prstTxWarp>
          </a:bodyPr>
          <a:lstStyle>
            <a:lvl1pPr algn="r" defTabSz="917592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D92FC3B-4D98-4788-ABCD-72977A2A64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9705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t" anchorCtr="0" compatLnSpc="1">
            <a:prstTxWarp prst="textNoShape">
              <a:avLst/>
            </a:prstTxWarp>
          </a:bodyPr>
          <a:lstStyle>
            <a:lvl1pPr defTabSz="917592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9" y="0"/>
            <a:ext cx="29289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t" anchorCtr="0" compatLnSpc="1">
            <a:prstTxWarp prst="textNoShape">
              <a:avLst/>
            </a:prstTxWarp>
          </a:bodyPr>
          <a:lstStyle>
            <a:lvl1pPr algn="r" defTabSz="917592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1B4FAC5-A9F7-410D-AFA0-6EA7DCFCB853}" type="datetime1">
              <a:rPr lang="hr-HR"/>
              <a:pPr>
                <a:defRPr/>
              </a:pPr>
              <a:t>03.03.2015.</a:t>
            </a:fld>
            <a:endParaRPr lang="hr-HR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721226"/>
            <a:ext cx="5411787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Kliknite da biste uredili stilove teksta matrice</a:t>
            </a:r>
          </a:p>
          <a:p>
            <a:pPr lvl="1"/>
            <a:r>
              <a:rPr lang="en-GB" noProof="0" smtClean="0"/>
              <a:t>Druga razina</a:t>
            </a:r>
          </a:p>
          <a:p>
            <a:pPr lvl="2"/>
            <a:r>
              <a:rPr lang="en-GB" noProof="0" smtClean="0"/>
              <a:t>Treća razina</a:t>
            </a:r>
          </a:p>
          <a:p>
            <a:pPr lvl="3"/>
            <a:r>
              <a:rPr lang="en-GB" noProof="0" smtClean="0"/>
              <a:t>Četvrta razina</a:t>
            </a:r>
          </a:p>
          <a:p>
            <a:pPr lvl="4"/>
            <a:r>
              <a:rPr lang="en-GB" noProof="0" smtClean="0"/>
              <a:t>Peta razina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1"/>
            <a:ext cx="29289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b" anchorCtr="0" compatLnSpc="1">
            <a:prstTxWarp prst="textNoShape">
              <a:avLst/>
            </a:prstTxWarp>
          </a:bodyPr>
          <a:lstStyle>
            <a:lvl1pPr defTabSz="917592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9" y="9442451"/>
            <a:ext cx="292893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37" tIns="45868" rIns="91737" bIns="45868" numCol="1" anchor="b" anchorCtr="0" compatLnSpc="1">
            <a:prstTxWarp prst="textNoShape">
              <a:avLst/>
            </a:prstTxWarp>
          </a:bodyPr>
          <a:lstStyle>
            <a:lvl1pPr algn="r" defTabSz="917592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92E8C20-ACCE-4906-978B-3A7C8B1FD0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0358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4433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Komentar EK - iznos potpore</a:t>
            </a:r>
            <a:r>
              <a:rPr lang="hr-HR" baseline="0" dirty="0" smtClean="0"/>
              <a:t> - intenzitet potpore 100% za sve korisnike i sve operacije treba biti skaliran ovisno o vrsti investicije i vrsti korisnika. Odgovorno učešće korisnika u projektu se treba uzeti u obzir.</a:t>
            </a:r>
            <a:endParaRPr lang="hr-HR" dirty="0" smtClean="0"/>
          </a:p>
          <a:p>
            <a:r>
              <a:rPr lang="hr-HR" dirty="0" smtClean="0"/>
              <a:t>7.2.1.</a:t>
            </a:r>
            <a:r>
              <a:rPr lang="hr-HR" baseline="0" dirty="0" smtClean="0"/>
              <a:t> -</a:t>
            </a:r>
            <a:r>
              <a:rPr lang="pl-PL" baseline="0" dirty="0" smtClean="0"/>
              <a:t> kod korisnika su izbačene JLS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9687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Komentar EK - iznos potpore</a:t>
            </a:r>
            <a:r>
              <a:rPr lang="hr-HR" baseline="0" dirty="0" smtClean="0"/>
              <a:t> - intenzitet potpore 100% za sve korisnike i sve operacije treba biti skaliran ovisno o vrsti investicije i vrsti korisnika. Odgovorno učešće korisnika u projektu se treba uzeti u obzir.</a:t>
            </a:r>
            <a:endParaRPr lang="hr-HR" dirty="0" smtClean="0"/>
          </a:p>
          <a:p>
            <a:r>
              <a:rPr lang="hr-HR" dirty="0" smtClean="0"/>
              <a:t>7.2.1.</a:t>
            </a:r>
            <a:r>
              <a:rPr lang="hr-HR" baseline="0" dirty="0" smtClean="0"/>
              <a:t> -</a:t>
            </a:r>
            <a:r>
              <a:rPr lang="pl-PL" baseline="0" dirty="0" smtClean="0"/>
              <a:t> kod korisnika su izbačene JLS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9687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Komentar EK - iznos potpore</a:t>
            </a:r>
            <a:r>
              <a:rPr lang="hr-HR" baseline="0" dirty="0" smtClean="0"/>
              <a:t> - intenzitet potpore 100% za sve korisnike i sve operacije treba biti skaliran ovisno o vrsti investicije i vrsti korisnika. Odgovorno učešće korisnika u projektu se treba uzeti u obzir.</a:t>
            </a:r>
            <a:endParaRPr lang="hr-HR" dirty="0" smtClean="0"/>
          </a:p>
          <a:p>
            <a:r>
              <a:rPr lang="hr-HR" dirty="0" smtClean="0"/>
              <a:t>7.2.1.</a:t>
            </a:r>
            <a:r>
              <a:rPr lang="hr-HR" baseline="0" dirty="0" smtClean="0"/>
              <a:t> -</a:t>
            </a:r>
            <a:r>
              <a:rPr lang="pl-PL" baseline="0" dirty="0" smtClean="0"/>
              <a:t> kod korisnika su izbačene JLS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9687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Komentar EK - iznos potpore</a:t>
            </a:r>
            <a:r>
              <a:rPr lang="hr-HR" baseline="0" dirty="0" smtClean="0"/>
              <a:t> - intenzitet potpore 100% za sve korisnike i sve operacije treba biti skaliran ovisno o vrsti investicije i vrsti korisnika. Odgovorno učešće korisnika u projektu se treba uzeti u obzir.</a:t>
            </a:r>
            <a:endParaRPr lang="hr-HR" dirty="0" smtClean="0"/>
          </a:p>
          <a:p>
            <a:r>
              <a:rPr lang="hr-HR" dirty="0" smtClean="0"/>
              <a:t>7.2.1.</a:t>
            </a:r>
            <a:r>
              <a:rPr lang="hr-HR" baseline="0" dirty="0" smtClean="0"/>
              <a:t> -</a:t>
            </a:r>
            <a:r>
              <a:rPr lang="pl-PL" baseline="0" dirty="0" smtClean="0"/>
              <a:t> kod korisnika su izbačene JLS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9687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456170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456170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456170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456170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456170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071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36953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0718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071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7366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0587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-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0587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058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CE5CC0-DFEC-4D0A-8381-262CF2B3D61B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6362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Komentar EK - iznos potpore</a:t>
            </a:r>
            <a:r>
              <a:rPr lang="hr-HR" baseline="0" dirty="0" smtClean="0"/>
              <a:t> - intenzitet potpore 100% za sve korisnike i sve operacije treba biti skaliran ovisno o vrsti investicije i vrsti korisnika. Odgovorno učešće korisnika u projektu se treba uzeti u obzir.</a:t>
            </a:r>
            <a:endParaRPr lang="hr-HR" dirty="0" smtClean="0"/>
          </a:p>
          <a:p>
            <a:r>
              <a:rPr lang="hr-HR" dirty="0" smtClean="0"/>
              <a:t>7.2.1.</a:t>
            </a:r>
            <a:r>
              <a:rPr lang="hr-HR" baseline="0" dirty="0" smtClean="0"/>
              <a:t> -</a:t>
            </a:r>
            <a:r>
              <a:rPr lang="pl-PL" baseline="0" dirty="0" smtClean="0"/>
              <a:t> kod korisnika su izbačene JLS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968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Komentar EK - iznos potpore</a:t>
            </a:r>
            <a:r>
              <a:rPr lang="hr-HR" baseline="0" dirty="0" smtClean="0"/>
              <a:t> - intenzitet potpore 100% za sve korisnike i sve operacije treba biti skaliran ovisno o vrsti investicije i vrsti korisnika. Odgovorno učešće korisnika u projektu se treba uzeti u obzir.</a:t>
            </a:r>
            <a:endParaRPr lang="hr-HR" dirty="0" smtClean="0"/>
          </a:p>
          <a:p>
            <a:r>
              <a:rPr lang="hr-HR" dirty="0" smtClean="0"/>
              <a:t>7.2.1.</a:t>
            </a:r>
            <a:r>
              <a:rPr lang="hr-HR" baseline="0" dirty="0" smtClean="0"/>
              <a:t> -</a:t>
            </a:r>
            <a:r>
              <a:rPr lang="pl-PL" baseline="0" dirty="0" smtClean="0"/>
              <a:t> kod korisnika su izbačene JLS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968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Komentar EK - iznos potpore</a:t>
            </a:r>
            <a:r>
              <a:rPr lang="hr-HR" baseline="0" dirty="0" smtClean="0"/>
              <a:t> - intenzitet potpore 100% za sve korisnike i sve operacije treba biti skaliran ovisno o vrsti investicije i vrsti korisnika. Odgovorno učešće korisnika u projektu se treba uzeti u obzir.</a:t>
            </a:r>
            <a:endParaRPr lang="hr-HR" dirty="0" smtClean="0"/>
          </a:p>
          <a:p>
            <a:r>
              <a:rPr lang="hr-HR" dirty="0" smtClean="0"/>
              <a:t>7.2.1.</a:t>
            </a:r>
            <a:r>
              <a:rPr lang="hr-HR" baseline="0" dirty="0" smtClean="0"/>
              <a:t> -</a:t>
            </a:r>
            <a:r>
              <a:rPr lang="pl-PL" baseline="0" dirty="0" smtClean="0"/>
              <a:t> kod korisnika su izbačene JLS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968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Komentar EK - iznos potpore</a:t>
            </a:r>
            <a:r>
              <a:rPr lang="hr-HR" baseline="0" dirty="0" smtClean="0"/>
              <a:t> - intenzitet potpore 100% za sve korisnike i sve operacije treba biti skaliran ovisno o vrsti investicije i vrsti korisnika. Odgovorno učešće korisnika u projektu se treba uzeti u obzir.</a:t>
            </a:r>
            <a:endParaRPr lang="hr-HR" dirty="0" smtClean="0"/>
          </a:p>
          <a:p>
            <a:r>
              <a:rPr lang="hr-HR" dirty="0" smtClean="0"/>
              <a:t>7.2.1.</a:t>
            </a:r>
            <a:r>
              <a:rPr lang="hr-HR" baseline="0" dirty="0" smtClean="0"/>
              <a:t> -</a:t>
            </a:r>
            <a:r>
              <a:rPr lang="pl-PL" baseline="0" dirty="0" smtClean="0"/>
              <a:t> kod korisnika su izbačene JLS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968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Komentar EK - iznos potpore</a:t>
            </a:r>
            <a:r>
              <a:rPr lang="hr-HR" baseline="0" dirty="0" smtClean="0"/>
              <a:t> - intenzitet potpore 100% za sve korisnike i sve operacije treba biti skaliran ovisno o vrsti investicije i vrsti korisnika. Odgovorno učešće korisnika u projektu se treba uzeti u obzir.</a:t>
            </a:r>
            <a:endParaRPr lang="hr-HR" dirty="0" smtClean="0"/>
          </a:p>
          <a:p>
            <a:r>
              <a:rPr lang="hr-HR" dirty="0" smtClean="0"/>
              <a:t>7.2.1.</a:t>
            </a:r>
            <a:r>
              <a:rPr lang="hr-HR" baseline="0" dirty="0" smtClean="0"/>
              <a:t> -</a:t>
            </a:r>
            <a:r>
              <a:rPr lang="pl-PL" baseline="0" dirty="0" smtClean="0"/>
              <a:t> kod korisnika su izbačene JLS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968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Komentar EK - iznos potpore</a:t>
            </a:r>
            <a:r>
              <a:rPr lang="hr-HR" baseline="0" dirty="0" smtClean="0"/>
              <a:t> - intenzitet potpore 100% za sve korisnike i sve operacije treba biti skaliran ovisno o vrsti investicije i vrsti korisnika. Odgovorno učešće korisnika u projektu se treba uzeti u obzir.</a:t>
            </a:r>
            <a:endParaRPr lang="hr-HR" dirty="0" smtClean="0"/>
          </a:p>
          <a:p>
            <a:r>
              <a:rPr lang="hr-HR" dirty="0" smtClean="0"/>
              <a:t>7.2.1.</a:t>
            </a:r>
            <a:r>
              <a:rPr lang="hr-HR" baseline="0" dirty="0" smtClean="0"/>
              <a:t> -</a:t>
            </a:r>
            <a:r>
              <a:rPr lang="pl-PL" baseline="0" dirty="0" smtClean="0"/>
              <a:t> kod korisnika su izbačene JLS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968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1800">
                <a:latin typeface="+mn-lt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46BEE-1504-4936-9DBF-2138C4AA160E}" type="datetimeFigureOut">
              <a:rPr lang="hr-HR"/>
              <a:pPr>
                <a:defRPr/>
              </a:pPr>
              <a:t>03.03.2015.</a:t>
            </a:fld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60B16-35FB-49EC-85A8-BDD7EC3F726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86646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364A2-9EA0-4ADB-8D10-7999BEA42D1F}" type="datetimeFigureOut">
              <a:rPr lang="hr-HR"/>
              <a:pPr>
                <a:defRPr/>
              </a:pPr>
              <a:t>03.03.2015.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ADBA0-A528-48E7-B386-A003E4690EE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538251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FCBAE-7CA6-4FCB-B725-B7BB0AC99AD5}" type="datetimeFigureOut">
              <a:rPr lang="hr-HR"/>
              <a:pPr>
                <a:defRPr/>
              </a:pPr>
              <a:t>03.03.2015.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A3F71-D0C0-4684-AF2E-A2E5C216774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81128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980728"/>
            <a:ext cx="6888683" cy="576064"/>
          </a:xfrm>
        </p:spPr>
        <p:txBody>
          <a:bodyPr/>
          <a:lstStyle>
            <a:lvl1pPr>
              <a:defRPr sz="2400" b="0">
                <a:latin typeface="+mn-lt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3731" y="1988840"/>
            <a:ext cx="8229600" cy="4176463"/>
          </a:xfrm>
        </p:spPr>
        <p:txBody>
          <a:bodyPr/>
          <a:lstStyle>
            <a:lvl1pPr>
              <a:defRPr sz="18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620151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204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CC8ED-3B80-4E29-9D5B-922D511A5683}" type="datetimeFigureOut">
              <a:rPr lang="hr-HR"/>
              <a:pPr>
                <a:defRPr/>
              </a:pPr>
              <a:t>03.03.2015.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6CF00-1CE6-4CEA-B922-8435628A6A0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723780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582211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587390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527982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106459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09758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1D801-40C4-4261-B4EE-3449A4EF18DD}" type="datetimeFigureOut">
              <a:rPr lang="hr-HR"/>
              <a:pPr>
                <a:defRPr/>
              </a:pPr>
              <a:t>03.03.2015.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DE1A-9A01-474C-96E9-073BF7A1479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056565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F9C9F-258F-465F-9D05-D6B669C2D2E6}" type="datetimeFigureOut">
              <a:rPr lang="hr-HR"/>
              <a:pPr>
                <a:defRPr/>
              </a:pPr>
              <a:t>03.03.2015.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FC754-F3D7-45B5-A787-703E87B8FD5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186007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A39D4-BD36-4108-A01D-F2643F32886B}" type="datetimeFigureOut">
              <a:rPr lang="hr-HR"/>
              <a:pPr>
                <a:defRPr/>
              </a:pPr>
              <a:t>03.03.2015.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CD05D-E9FF-4A37-A819-68E3E49E68B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58275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06754-0097-4CA9-958C-623D9D46A15F}" type="datetimeFigureOut">
              <a:rPr lang="hr-HR"/>
              <a:pPr>
                <a:defRPr/>
              </a:pPr>
              <a:t>03.03.2015.</a:t>
            </a:fld>
            <a:endParaRPr lang="hr-HR"/>
          </a:p>
        </p:txBody>
      </p:sp>
      <p:sp>
        <p:nvSpPr>
          <p:cNvPr id="3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BBBDB-8ABF-493E-8D1A-3BFCFD0F0F1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636559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63048-A219-4187-9D88-453A8FCD878F}" type="datetimeFigureOut">
              <a:rPr lang="hr-HR"/>
              <a:pPr>
                <a:defRPr/>
              </a:pPr>
              <a:t>03.03.2015.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52BC3-3953-42BC-8070-FA65B66F5BA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260727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4ABBE-81C0-423B-B2D3-8A988408FBAB}" type="datetimeFigureOut">
              <a:rPr lang="hr-HR"/>
              <a:pPr>
                <a:defRPr/>
              </a:pPr>
              <a:t>03.03.2015.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9D2DF-09B1-4519-96A2-60CE692F696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651759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611560" y="836712"/>
            <a:ext cx="69675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dirty="0" smtClean="0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639763" y="1871663"/>
            <a:ext cx="8229600" cy="350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dirty="0" smtClean="0"/>
              <a:t>Uredite stilove teksta matrice</a:t>
            </a:r>
          </a:p>
          <a:p>
            <a:pPr lvl="1"/>
            <a:r>
              <a:rPr lang="hr-HR" altLang="sr-Latn-RS" dirty="0" smtClean="0"/>
              <a:t>Druga razina</a:t>
            </a:r>
          </a:p>
          <a:p>
            <a:pPr lvl="2"/>
            <a:r>
              <a:rPr lang="hr-HR" altLang="sr-Latn-RS" dirty="0" smtClean="0"/>
              <a:t>Treća razina</a:t>
            </a:r>
          </a:p>
          <a:p>
            <a:pPr lvl="3"/>
            <a:r>
              <a:rPr lang="hr-HR" altLang="sr-Latn-RS" dirty="0" smtClean="0"/>
              <a:t>Četvrta razina</a:t>
            </a:r>
          </a:p>
          <a:p>
            <a:pPr lvl="4"/>
            <a:r>
              <a:rPr lang="hr-HR" altLang="sr-Latn-RS" dirty="0" smtClean="0"/>
              <a:t>Peta razina</a:t>
            </a:r>
          </a:p>
        </p:txBody>
      </p:sp>
      <p:sp>
        <p:nvSpPr>
          <p:cNvPr id="12" name="Rectangle 12"/>
          <p:cNvSpPr>
            <a:spLocks noGrp="1" noChangeArrowheads="1"/>
          </p:cNvSpPr>
          <p:nvPr userDrawn="1"/>
        </p:nvSpPr>
        <p:spPr bwMode="auto">
          <a:xfrm>
            <a:off x="0" y="0"/>
            <a:ext cx="8275891" cy="476250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66700" indent="0">
              <a:spcAft>
                <a:spcPts val="0"/>
              </a:spcAft>
              <a:defRPr/>
            </a:pP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</a:rPr>
              <a:t>Uprava za upravljanje EU </a:t>
            </a:r>
            <a:r>
              <a:rPr lang="hr-HR" sz="1400" b="1" dirty="0" smtClean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</a:rPr>
              <a:t>fondom za ruralni razvoj, </a:t>
            </a:r>
            <a:r>
              <a:rPr lang="hr-HR" sz="14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</a:rPr>
              <a:t>EU i međunarodnu suradnju</a:t>
            </a:r>
            <a:endParaRPr lang="hr-HR" sz="1200" dirty="0">
              <a:latin typeface="Times New Roman"/>
              <a:ea typeface="Times New Roman"/>
            </a:endParaRPr>
          </a:p>
          <a:p>
            <a:pPr marL="266700" indent="0">
              <a:spcAft>
                <a:spcPts val="0"/>
              </a:spcAft>
              <a:defRPr/>
            </a:pPr>
            <a:r>
              <a:rPr lang="hr-HR" sz="1000" b="1" dirty="0">
                <a:solidFill>
                  <a:srgbClr val="37609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ea typeface="Times New Roman"/>
              </a:rPr>
              <a:t>MINISTARSTVO POLJOPRIVREDE</a:t>
            </a:r>
            <a:endParaRPr lang="hr-HR" sz="1200" dirty="0">
              <a:latin typeface="Times New Roman"/>
              <a:ea typeface="Times New Roman"/>
            </a:endParaRPr>
          </a:p>
        </p:txBody>
      </p:sp>
      <p:pic>
        <p:nvPicPr>
          <p:cNvPr id="1032" name="Slika 3"/>
          <p:cNvPicPr>
            <a:picLocks noChangeAspect="1"/>
          </p:cNvPicPr>
          <p:nvPr userDrawn="1"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91" y="6"/>
            <a:ext cx="868109" cy="1278827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 userDrawn="1"/>
        </p:nvSpPr>
        <p:spPr>
          <a:xfrm>
            <a:off x="1166396" y="6555607"/>
            <a:ext cx="6408712" cy="27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ts val="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r-H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SUFINANCIRANO SREDSTVIMA EUROPSKE UNIJE - </a:t>
            </a:r>
            <a:r>
              <a:rPr kumimoji="0" lang="pl-PL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EUROPSKI POLJOPRIVREDNI FOND ZA RURALNI RAZVOJ</a:t>
            </a:r>
            <a:endParaRPr kumimoji="0" lang="hr-HR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r-H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 RURALNOG RAZVOJA REPUBLIKE HRVATSKE ZA RAZDOBLJE 2014. – 2020 .-  MJERA TEHNIČKA POMOĆ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r-HR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230" y="6555621"/>
            <a:ext cx="533334" cy="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rrowheads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26632" y="6555607"/>
            <a:ext cx="532800" cy="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151" r:id="rId1"/>
    <p:sldLayoutId id="2147485160" r:id="rId2"/>
    <p:sldLayoutId id="2147485152" r:id="rId3"/>
    <p:sldLayoutId id="2147485153" r:id="rId4"/>
    <p:sldLayoutId id="2147485154" r:id="rId5"/>
    <p:sldLayoutId id="2147485161" r:id="rId6"/>
    <p:sldLayoutId id="2147485155" r:id="rId7"/>
    <p:sldLayoutId id="2147485156" r:id="rId8"/>
    <p:sldLayoutId id="2147485157" r:id="rId9"/>
    <p:sldLayoutId id="2147485158" r:id="rId10"/>
    <p:sldLayoutId id="2147485159" r:id="rId11"/>
    <p:sldLayoutId id="2147485207" r:id="rId12"/>
    <p:sldLayoutId id="2147485208" r:id="rId13"/>
    <p:sldLayoutId id="2147485209" r:id="rId14"/>
    <p:sldLayoutId id="2147485210" r:id="rId15"/>
    <p:sldLayoutId id="2147485211" r:id="rId16"/>
    <p:sldLayoutId id="2147485212" r:id="rId17"/>
    <p:sldLayoutId id="2147485213" r:id="rId18"/>
    <p:sldLayoutId id="2147485214" r:id="rId19"/>
    <p:sldLayoutId id="2147485216" r:id="rId20"/>
    <p:sldLayoutId id="2147485217" r:id="rId21"/>
    <p:sldLayoutId id="2147485218" r:id="rId22"/>
    <p:sldLayoutId id="2147485219" r:id="rId23"/>
    <p:sldLayoutId id="2147485220" r:id="rId24"/>
    <p:sldLayoutId id="2147485221" r:id="rId25"/>
    <p:sldLayoutId id="2147485222" r:id="rId26"/>
    <p:sldLayoutId id="2147485223" r:id="rId27"/>
    <p:sldLayoutId id="2147485224" r:id="rId28"/>
    <p:sldLayoutId id="2147485225" r:id="rId29"/>
    <p:sldLayoutId id="2147485226" r:id="rId30"/>
    <p:sldLayoutId id="2147485228" r:id="rId31"/>
    <p:sldLayoutId id="2147485229" r:id="rId32"/>
    <p:sldLayoutId id="2147485230" r:id="rId33"/>
    <p:sldLayoutId id="2147485231" r:id="rId34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+mn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hr/url?sa=i&amp;rct=j&amp;q=&amp;esrc=s&amp;source=images&amp;cd=&amp;cad=rja&amp;uact=8&amp;docid=vnu-UeVOnml6DM&amp;tbnid=KbhV73jqQ4NGPM:&amp;ved=0CAUQjRw&amp;url=http://ec.europa.eu/agriculture/cap-for-our-roots/index_en.htm&amp;ei=J9XxU5DhBIKD4gS8rYGwAQ&amp;bvm=bv.73231344,d.ZGU&amp;psig=AFQjCNHMSqoZVGHHhAoxSniqK97Q1-Qfmg&amp;ust=140844350399416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LISTA%20PRIHVATLJIVIH%20TRO&#352;KOVA%20ZA%20PODMJERU%204.1.1..docx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LISTA%20PRIHVATLJIVIH%20TRO&#352;KOVA%20ZA%20PODMJERU%204.1.1..docx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LISTA%20PRIHVATLJIVIH%20TRO&#352;KOVA%20ZA%20PODMJERU%204.1.2..docx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4" Type="http://schemas.openxmlformats.org/officeDocument/2006/relationships/hyperlink" Target="LISTA%20PRIHVATLJIVIH%20TRO&#352;KOVA%20ZA%20PODMJERU%204.1.3..docx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2.png"/><Relationship Id="rId4" Type="http://schemas.openxmlformats.org/officeDocument/2006/relationships/slide" Target="slide2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39.xml"/><Relationship Id="rId3" Type="http://schemas.openxmlformats.org/officeDocument/2006/relationships/slide" Target="slide27.xml"/><Relationship Id="rId7" Type="http://schemas.openxmlformats.org/officeDocument/2006/relationships/slide" Target="slide3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0.xml"/><Relationship Id="rId5" Type="http://schemas.openxmlformats.org/officeDocument/2006/relationships/slide" Target="slide22.xml"/><Relationship Id="rId4" Type="http://schemas.openxmlformats.org/officeDocument/2006/relationships/slide" Target="slide3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LISTA%20PRIHVATLJIVIH%20TRO&#352;KOVA%20ZA%20PODMJERU%204.2.1..docx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5.xml"/><Relationship Id="rId5" Type="http://schemas.openxmlformats.org/officeDocument/2006/relationships/hyperlink" Target="LISTA%20PRIHVATLJIVIH%20TRO&#352;KOVA%20ZA%20PODMJERU%204.2.2..docx" TargetMode="External"/><Relationship Id="rId4" Type="http://schemas.openxmlformats.org/officeDocument/2006/relationships/hyperlink" Target="LISTA%20PRIHVATLJIVIH%20TRO&#352;KOVA%20ZA%20PODMJERU%204.2.1..docx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mailto:eafrd@mps.hr" TargetMode="External"/><Relationship Id="rId2" Type="http://schemas.openxmlformats.org/officeDocument/2006/relationships/hyperlink" Target="http://www.mps.hr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Relationship Id="rId4" Type="http://schemas.openxmlformats.org/officeDocument/2006/relationships/slide" Target="slide3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www.mps.hr/" TargetMode="External"/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>
          <a:xfrm>
            <a:off x="490612" y="1844824"/>
            <a:ext cx="8229600" cy="4680520"/>
          </a:xfrm>
        </p:spPr>
        <p:txBody>
          <a:bodyPr/>
          <a:lstStyle/>
          <a:p>
            <a:pPr algn="ctr" eaLnBrk="1" hangingPunct="1"/>
            <a:r>
              <a:rPr lang="hr-HR" altLang="sr-Latn-RS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RURALNOG RAZVOJA REPUBLIKE HRVATSKE ZA RAZDOBLJE 2014. - 2020.</a:t>
            </a:r>
            <a:br>
              <a:rPr lang="hr-HR" altLang="sr-Latn-RS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altLang="sr-Latn-R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altLang="sr-Latn-R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altLang="sr-Latn-RS" sz="2800" dirty="0" smtClean="0"/>
              <a:t/>
            </a:r>
            <a:br>
              <a:rPr lang="hr-HR" altLang="sr-Latn-RS" sz="2800" dirty="0" smtClean="0"/>
            </a:br>
            <a:r>
              <a:rPr lang="hr-HR" altLang="sr-Latn-RS" sz="2800" dirty="0" smtClean="0"/>
              <a:t/>
            </a:r>
            <a:br>
              <a:rPr lang="hr-HR" altLang="sr-Latn-RS" sz="2800" dirty="0" smtClean="0"/>
            </a:br>
            <a:endParaRPr lang="hr-HR" altLang="sr-Latn-RS" sz="2800" dirty="0" smtClean="0"/>
          </a:p>
          <a:p>
            <a:pPr algn="ctr" eaLnBrk="1" hangingPunct="1"/>
            <a:endParaRPr lang="hr-HR" altLang="sr-Latn-RS" sz="2800" b="1" i="1" dirty="0">
              <a:solidFill>
                <a:srgbClr val="FF0000"/>
              </a:solidFill>
            </a:endParaRPr>
          </a:p>
          <a:p>
            <a:pPr algn="ctr" eaLnBrk="1" hangingPunct="1"/>
            <a:endParaRPr lang="hr-HR" altLang="sr-Latn-RS" sz="2800" b="1" i="1" dirty="0" smtClean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43808" y="4293096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r-HR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veljača, 2015.</a:t>
            </a:r>
          </a:p>
        </p:txBody>
      </p:sp>
      <p:pic>
        <p:nvPicPr>
          <p:cNvPr id="2052" name="Picture 4" descr="https://encrypted-tbn1.gstatic.com/images?q=tbn:ANd9GcQrpeZYQDXP7RccFH_Zu4x_uYAcSZBKx7JJMYouEIc3OEk88N3EB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362" y="4806103"/>
            <a:ext cx="1800200" cy="139954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807219"/>
            <a:ext cx="1872207" cy="1402348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E:\prezentacije\2014\PREZENTACIJA PRR 08_14\VOĆARSTVO PRR 8_2014\imagesZWKJJODH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493" y="4803301"/>
            <a:ext cx="2107353" cy="140234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prezentacije\2014\PREZENTACIJA PRR 08_14\VOĆARSTVO PRR 8_2014\images0EWVXWH7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155" y="4803301"/>
            <a:ext cx="1872207" cy="140234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066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172822" y="548679"/>
            <a:ext cx="8496944" cy="590204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altLang="sr-Latn-RS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MJERA 7 - </a:t>
            </a:r>
            <a:r>
              <a:rPr lang="hr-HR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TEMELJNE USLUGE I OBNOVA SELA U  </a:t>
            </a:r>
            <a:r>
              <a:rPr lang="hr-HR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RURALNIM PODRUČJIMA </a:t>
            </a:r>
            <a:endParaRPr lang="hr-HR" sz="1600" dirty="0" smtClean="0">
              <a:cs typeface="Times New Roman" pitchFamily="18" charset="0"/>
            </a:endParaRPr>
          </a:p>
          <a:p>
            <a:pPr lvl="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7.2.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Ulaganja u izradu, poboljšanje ili proširenje svih vrsta male infrastrukture, uključujući ulaganja u obnovljive izvore energije i uštedu energije </a:t>
            </a: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b="1" dirty="0" smtClean="0">
                <a:solidFill>
                  <a:schemeClr val="accent3">
                    <a:lumMod val="50000"/>
                  </a:schemeClr>
                </a:solidFill>
              </a:rPr>
              <a:t>7.2.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vi-VN" sz="1600" b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vi-VN" sz="1600" b="1" dirty="0">
                <a:solidFill>
                  <a:schemeClr val="accent3">
                    <a:lumMod val="50000"/>
                  </a:schemeClr>
                </a:solidFill>
              </a:rPr>
              <a:t>Ulaganja u građenje 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nerazvrstanih cesta</a:t>
            </a:r>
          </a:p>
          <a:p>
            <a:pPr lvl="0"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hr-HR" sz="1400" b="1" dirty="0" smtClean="0"/>
              <a:t>Korisnici: </a:t>
            </a:r>
            <a:r>
              <a:rPr lang="hr-HR" sz="1400" dirty="0" smtClean="0"/>
              <a:t>jedinice lokalne samouprave</a:t>
            </a:r>
          </a:p>
          <a:p>
            <a:pPr lvl="0"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hr-HR" sz="1400" b="1" dirty="0" smtClean="0">
                <a:solidFill>
                  <a:prstClr val="black"/>
                </a:solidFill>
              </a:rPr>
              <a:t>Intenzitet </a:t>
            </a:r>
            <a:r>
              <a:rPr lang="hr-HR" sz="1400" b="1" dirty="0">
                <a:solidFill>
                  <a:prstClr val="black"/>
                </a:solidFill>
              </a:rPr>
              <a:t>potpore: </a:t>
            </a:r>
            <a:r>
              <a:rPr lang="hr-HR" sz="1400" dirty="0">
                <a:cs typeface="Times New Roman" pitchFamily="18" charset="0"/>
              </a:rPr>
              <a:t>do 100</a:t>
            </a:r>
            <a:r>
              <a:rPr lang="hr-HR" sz="1400" dirty="0" smtClean="0">
                <a:cs typeface="Times New Roman" pitchFamily="18" charset="0"/>
              </a:rPr>
              <a:t>% </a:t>
            </a:r>
            <a:r>
              <a:rPr lang="hr-HR" sz="1400" dirty="0">
                <a:solidFill>
                  <a:prstClr val="black"/>
                </a:solidFill>
                <a:cs typeface="Times New Roman" pitchFamily="18" charset="0"/>
              </a:rPr>
              <a:t>ukupnih prihvatljivih </a:t>
            </a:r>
            <a:r>
              <a:rPr lang="hr-HR" sz="1400" dirty="0" smtClean="0">
                <a:solidFill>
                  <a:prstClr val="black"/>
                </a:solidFill>
                <a:cs typeface="Times New Roman" pitchFamily="18" charset="0"/>
              </a:rPr>
              <a:t>troškova </a:t>
            </a:r>
          </a:p>
          <a:p>
            <a:pPr>
              <a:defRPr/>
            </a:pPr>
            <a:r>
              <a:rPr lang="hr-HR" sz="1400" b="1" dirty="0" smtClean="0"/>
              <a:t>Visina </a:t>
            </a:r>
            <a:r>
              <a:rPr lang="hr-HR" sz="1400" b="1" dirty="0"/>
              <a:t>potpore</a:t>
            </a:r>
            <a:r>
              <a:rPr lang="hr-HR" sz="1400" dirty="0"/>
              <a:t>: </a:t>
            </a:r>
            <a:r>
              <a:rPr lang="hr-HR" sz="1400" dirty="0" smtClean="0"/>
              <a:t>30.000  € - 1.000.000 €</a:t>
            </a:r>
            <a:endParaRPr lang="hr-HR" sz="1400" dirty="0"/>
          </a:p>
          <a:p>
            <a:pPr lvl="0">
              <a:defRPr/>
            </a:pPr>
            <a:r>
              <a:rPr lang="hr-HR" sz="1400" b="1" dirty="0"/>
              <a:t>Prihvatljiva ulaganja:</a:t>
            </a:r>
            <a:r>
              <a:rPr lang="hr-HR" sz="1400" dirty="0"/>
              <a:t>  </a:t>
            </a:r>
          </a:p>
          <a:p>
            <a:pPr marL="285750" lvl="0" indent="-285750">
              <a:buFontTx/>
              <a:buChar char="-"/>
            </a:pPr>
            <a:r>
              <a:rPr lang="hr-HR" sz="1400" dirty="0">
                <a:ea typeface="Calibri"/>
              </a:rPr>
              <a:t>ulaganje u građenje i/ili opremanje </a:t>
            </a:r>
            <a:r>
              <a:rPr lang="hr-HR" sz="1400" dirty="0" smtClean="0"/>
              <a:t>nerazvrstanih cesta </a:t>
            </a:r>
          </a:p>
          <a:p>
            <a:pPr lvl="0"/>
            <a:r>
              <a:rPr lang="hr-HR" sz="1400" b="1" dirty="0" smtClean="0"/>
              <a:t>Uvjeti </a:t>
            </a:r>
            <a:r>
              <a:rPr lang="hr-HR" sz="1400" b="1" dirty="0"/>
              <a:t>prihvatljivosti:</a:t>
            </a:r>
            <a:r>
              <a:rPr lang="hr-HR" sz="1400" dirty="0"/>
              <a:t>  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 smtClean="0"/>
              <a:t>ulaganja su </a:t>
            </a:r>
            <a:r>
              <a:rPr lang="hr-HR" sz="1400" dirty="0"/>
              <a:t>prihvatljiva u naselju s najviše </a:t>
            </a:r>
            <a:r>
              <a:rPr lang="hr-HR" sz="1400" dirty="0" smtClean="0"/>
              <a:t>5 </a:t>
            </a:r>
            <a:r>
              <a:rPr lang="hr-HR" sz="1400" dirty="0"/>
              <a:t>000 </a:t>
            </a:r>
            <a:r>
              <a:rPr lang="hr-HR" sz="1400" dirty="0" smtClean="0"/>
              <a:t>stanovnika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/>
              <a:t>k</a:t>
            </a:r>
            <a:r>
              <a:rPr lang="hr-HR" sz="1400" dirty="0" smtClean="0"/>
              <a:t>orisnici su dužni uz </a:t>
            </a:r>
            <a:r>
              <a:rPr lang="hr-HR" sz="1400" dirty="0"/>
              <a:t>Zahtjev za potporu priložiti izjavu gradskog / općinskog vijeća / gradske skupštine grada Zagreba o suglasnosti za provedbu ulaganja na području jedinice lokalne </a:t>
            </a:r>
            <a:r>
              <a:rPr lang="hr-HR" sz="1400" dirty="0" smtClean="0"/>
              <a:t>samouprave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/>
              <a:t>p</a:t>
            </a:r>
            <a:r>
              <a:rPr lang="hr-HR" sz="1400" dirty="0" smtClean="0"/>
              <a:t>rovedba </a:t>
            </a:r>
            <a:r>
              <a:rPr lang="hr-HR" sz="1400" dirty="0"/>
              <a:t>ulaganja od dana izdavanja Odluke o dodjeli sredstava do dana podnošenja posljednjeg Zahtjeva za isplatu može trajati najduže do </a:t>
            </a:r>
            <a:r>
              <a:rPr lang="hr-HR" sz="1400" dirty="0" smtClean="0"/>
              <a:t>24 mjeseci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 smtClean="0"/>
              <a:t>korisnik </a:t>
            </a:r>
            <a:r>
              <a:rPr lang="hr-HR" sz="1400" dirty="0"/>
              <a:t>mora osigurati da je ulaganje u funkciji/uporabi uključujući njegovo održavanje i upravljanje najmanje pet godina od dana konačne isplate </a:t>
            </a:r>
            <a:r>
              <a:rPr lang="hr-HR" sz="1400" dirty="0" smtClean="0"/>
              <a:t>sredstava </a:t>
            </a:r>
            <a:endParaRPr lang="hr-HR" sz="1400" dirty="0"/>
          </a:p>
          <a:p>
            <a:pPr lvl="0">
              <a:defRPr/>
            </a:pPr>
            <a:endParaRPr lang="hr-HR" sz="1400" dirty="0"/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hr-HR" sz="1400" dirty="0"/>
          </a:p>
          <a:p>
            <a:pPr>
              <a:defRPr/>
            </a:pPr>
            <a:endParaRPr lang="hr-HR" sz="1400" dirty="0"/>
          </a:p>
        </p:txBody>
      </p:sp>
      <p:sp>
        <p:nvSpPr>
          <p:cNvPr id="5" name="Left Arrow 11">
            <a:hlinkClick r:id="" action="ppaction://noaction"/>
          </p:cNvPr>
          <p:cNvSpPr/>
          <p:nvPr/>
        </p:nvSpPr>
        <p:spPr>
          <a:xfrm>
            <a:off x="8559417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74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172822" y="548679"/>
            <a:ext cx="8496944" cy="5902045"/>
          </a:xfrm>
        </p:spPr>
        <p:txBody>
          <a:bodyPr/>
          <a:lstStyle/>
          <a:p>
            <a:pPr lvl="0">
              <a:defRPr/>
            </a:pPr>
            <a:endParaRPr lang="hr-HR" sz="1400" dirty="0"/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hr-HR" sz="1400" dirty="0"/>
          </a:p>
          <a:p>
            <a:pPr>
              <a:defRPr/>
            </a:pPr>
            <a:endParaRPr lang="hr-HR" sz="1400" dirty="0"/>
          </a:p>
        </p:txBody>
      </p:sp>
      <p:sp>
        <p:nvSpPr>
          <p:cNvPr id="5" name="Left Arrow 11">
            <a:hlinkClick r:id="" action="ppaction://noaction"/>
          </p:cNvPr>
          <p:cNvSpPr/>
          <p:nvPr/>
        </p:nvSpPr>
        <p:spPr>
          <a:xfrm>
            <a:off x="8559417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643510"/>
              </p:ext>
            </p:extLst>
          </p:nvPr>
        </p:nvGraphicFramePr>
        <p:xfrm>
          <a:off x="0" y="4"/>
          <a:ext cx="9143999" cy="685800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05993"/>
                <a:gridCol w="7697418"/>
                <a:gridCol w="1040588"/>
              </a:tblGrid>
              <a:tr h="41695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</a:t>
                      </a:r>
                      <a:r>
                        <a:rPr lang="hr-HR" sz="1400" dirty="0" smtClean="0">
                          <a:effectLst/>
                        </a:rPr>
                        <a:t> </a:t>
                      </a:r>
                      <a:r>
                        <a:rPr lang="hr-HR" sz="1400" dirty="0">
                          <a:effectLst/>
                        </a:rPr>
                        <a:t>7.2.2.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</a:tr>
              <a:tr h="41695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Kriterij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Bodovi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</a:tr>
              <a:tr h="376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Stupanj razvijenost JLS-a  u kojem se ulaganje provodi sukladno indeksu razvijenosti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</a:tr>
              <a:tr h="37650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I. skupina JLS čija je vrijednost indeksa razvijenosti manja od 50 % prosjeka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</a:tr>
              <a:tr h="37650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II. skupina JLS čija je vrijednost indeksa razvijenosti od 50 % do manje od 75 % prosjeka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</a:tr>
              <a:tr h="37650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III. skupina JLS čija je vrijednost indeksa razvijenosti od 75 % do manje od 100 % prosjeka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</a:tr>
              <a:tr h="37650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IV. skupina JLS čija je vrijednost indeksa razvijenosti od 100 % do manje od 125 % prosjeka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</a:tr>
              <a:tr h="376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Prioritetno ulaganje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</a:tr>
              <a:tr h="37650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ulaganje u rekonstrukciju nerazvrstane ceste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</a:tr>
              <a:tr h="37650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ulaganje u gradnju nerazvrstane ceste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</a:tr>
              <a:tr h="376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Povezanost naselja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</a:tr>
              <a:tr h="37650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ceste do javnih, poslovnih, gospodarskih i drugih infrastrukturnih objekata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</a:tr>
              <a:tr h="37650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ceste koje izravno povezuju naselja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</a:tr>
              <a:tr h="37650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ceste koje se izravno spajaju na cestu višeg ranga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</a:tr>
              <a:tr h="376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Uravnotežen razvoj područja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</a:tr>
              <a:tr h="37650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ulaganje se provodi na području od strateškog značaja za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/>
                </a:tc>
              </a:tr>
              <a:tr h="37650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NAJVEĆI MOGUĆI BROJ BODOVA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65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</a:tr>
              <a:tr h="37650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PRAG PROLAZNOSTI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</a:t>
                      </a:r>
                      <a:r>
                        <a:rPr lang="hr-HR" sz="1200" dirty="0" smtClean="0">
                          <a:effectLst/>
                        </a:rPr>
                        <a:t>    20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301" marR="67301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39763" y="19573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9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172822" y="548679"/>
            <a:ext cx="8496944" cy="590204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altLang="sr-Latn-RS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MJERA 7 - </a:t>
            </a:r>
            <a:r>
              <a:rPr lang="hr-HR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TEMELJNE USLUGE I OBNOVA SELA U  </a:t>
            </a:r>
            <a:r>
              <a:rPr lang="hr-HR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RURALNIM PODRUČJIMA </a:t>
            </a:r>
            <a:endParaRPr lang="hr-HR" sz="16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7.4. Ulaganja u pokretanje, poboljšanje ili proširenje lokalnih temeljnih usluga 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za ruralno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stanovništvo, uključujući slobodno vrijeme i kulturne aktivnosti 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te povezanu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infrastrukturu</a:t>
            </a:r>
          </a:p>
          <a:p>
            <a:pPr lvl="0"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hr-HR" sz="1400" b="1" dirty="0" smtClean="0"/>
              <a:t>Korisnici:</a:t>
            </a:r>
          </a:p>
          <a:p>
            <a:pPr marL="285750" lvl="0" indent="-285750" algn="just" eaLnBrk="1" fontAlgn="auto" hangingPunct="1">
              <a:lnSpc>
                <a:spcPct val="115000"/>
              </a:lnSpc>
              <a:spcAft>
                <a:spcPts val="0"/>
              </a:spcAft>
              <a:buFontTx/>
              <a:buChar char="-"/>
              <a:defRPr/>
            </a:pPr>
            <a:r>
              <a:rPr lang="hr-HR" sz="1400" dirty="0" smtClean="0">
                <a:ea typeface="Times New Roman"/>
                <a:cs typeface="Times New Roman"/>
              </a:rPr>
              <a:t>jedinice </a:t>
            </a:r>
            <a:r>
              <a:rPr lang="hr-HR" sz="1400" dirty="0">
                <a:ea typeface="Times New Roman"/>
                <a:cs typeface="Times New Roman"/>
              </a:rPr>
              <a:t>lokalne </a:t>
            </a:r>
            <a:r>
              <a:rPr lang="hr-HR" sz="1400" dirty="0" smtClean="0">
                <a:ea typeface="Times New Roman"/>
                <a:cs typeface="Times New Roman"/>
              </a:rPr>
              <a:t>samouprave</a:t>
            </a:r>
          </a:p>
          <a:p>
            <a:pPr marL="285750" lvl="0" indent="-285750" algn="just" eaLnBrk="1" fontAlgn="auto" hangingPunct="1">
              <a:lnSpc>
                <a:spcPct val="115000"/>
              </a:lnSpc>
              <a:spcAft>
                <a:spcPts val="0"/>
              </a:spcAft>
              <a:buFontTx/>
              <a:buChar char="-"/>
              <a:defRPr/>
            </a:pPr>
            <a:r>
              <a:rPr lang="hr-HR" sz="1400" dirty="0" smtClean="0">
                <a:ea typeface="Times New Roman"/>
                <a:cs typeface="Times New Roman"/>
              </a:rPr>
              <a:t>trgovačka </a:t>
            </a:r>
            <a:r>
              <a:rPr lang="hr-HR" sz="1400" dirty="0">
                <a:ea typeface="Times New Roman"/>
                <a:cs typeface="Times New Roman"/>
              </a:rPr>
              <a:t>društva u većinskom vlasništvu jedinica lokalne </a:t>
            </a:r>
            <a:r>
              <a:rPr lang="hr-HR" sz="1400" dirty="0" smtClean="0">
                <a:ea typeface="Times New Roman"/>
                <a:cs typeface="Times New Roman"/>
              </a:rPr>
              <a:t>samouprave </a:t>
            </a:r>
          </a:p>
          <a:p>
            <a:pPr marL="285750" lvl="0" indent="-285750" algn="just" eaLnBrk="1" fontAlgn="auto" hangingPunct="1">
              <a:lnSpc>
                <a:spcPct val="115000"/>
              </a:lnSpc>
              <a:spcAft>
                <a:spcPts val="0"/>
              </a:spcAft>
              <a:buFontTx/>
              <a:buChar char="-"/>
              <a:defRPr/>
            </a:pPr>
            <a:r>
              <a:rPr lang="hr-HR" sz="1400" dirty="0" smtClean="0">
                <a:ea typeface="Times New Roman"/>
                <a:cs typeface="Times New Roman"/>
              </a:rPr>
              <a:t>javne </a:t>
            </a:r>
            <a:r>
              <a:rPr lang="hr-HR" sz="1400" dirty="0">
                <a:ea typeface="Times New Roman"/>
                <a:cs typeface="Times New Roman"/>
              </a:rPr>
              <a:t>ustanove neprofitnog karaktera u kojima su osnivači jedinice lokalne samouprave (osim javnih vatrogasnih postrojbi, lokalnih i regionalnih razvojnih agencija</a:t>
            </a:r>
            <a:r>
              <a:rPr lang="hr-HR" sz="1400" dirty="0" smtClean="0">
                <a:ea typeface="Times New Roman"/>
                <a:cs typeface="Times New Roman"/>
              </a:rPr>
              <a:t>)</a:t>
            </a:r>
          </a:p>
          <a:p>
            <a:pPr marL="285750" lvl="0" indent="-285750" algn="just" eaLnBrk="1" fontAlgn="auto" hangingPunct="1">
              <a:lnSpc>
                <a:spcPct val="115000"/>
              </a:lnSpc>
              <a:spcAft>
                <a:spcPts val="0"/>
              </a:spcAft>
              <a:buFontTx/>
              <a:buChar char="-"/>
              <a:defRPr/>
            </a:pPr>
            <a:r>
              <a:rPr lang="hr-HR" sz="1400" dirty="0" smtClean="0">
                <a:ea typeface="Times New Roman"/>
                <a:cs typeface="Times New Roman"/>
              </a:rPr>
              <a:t>udruge/organizacije </a:t>
            </a:r>
            <a:r>
              <a:rPr lang="hr-HR" sz="1400" dirty="0">
                <a:ea typeface="Times New Roman"/>
                <a:cs typeface="Times New Roman"/>
              </a:rPr>
              <a:t>civilnog društva i vjerske zajednice koje se bave humanitarnim i društvenim djelatnostima od posebnog interesa za lokalno stanovništvo (isključujući LAG-ove) i čije su djelatnosti sukladno ciljnim skupinama i klasifikaciji djelatnosti udruga, povezane sa prihvatljivim </a:t>
            </a:r>
            <a:r>
              <a:rPr lang="hr-HR" sz="1400" dirty="0" smtClean="0">
                <a:ea typeface="Times New Roman"/>
                <a:cs typeface="Times New Roman"/>
              </a:rPr>
              <a:t>ulaganjem </a:t>
            </a:r>
          </a:p>
          <a:p>
            <a:pPr marL="285750" lvl="0" indent="-285750" algn="just" eaLnBrk="1" fontAlgn="auto" hangingPunct="1">
              <a:lnSpc>
                <a:spcPct val="115000"/>
              </a:lnSpc>
              <a:spcAft>
                <a:spcPts val="0"/>
              </a:spcAft>
              <a:buFontTx/>
              <a:buChar char="-"/>
              <a:defRPr/>
            </a:pPr>
            <a:r>
              <a:rPr lang="hr-HR" sz="1400" dirty="0" smtClean="0">
                <a:ea typeface="Times New Roman"/>
                <a:cs typeface="Times New Roman"/>
              </a:rPr>
              <a:t>lokalne </a:t>
            </a:r>
            <a:r>
              <a:rPr lang="hr-HR" sz="1400" dirty="0">
                <a:ea typeface="Times New Roman"/>
                <a:cs typeface="Times New Roman"/>
              </a:rPr>
              <a:t>akcijske grupe (LAG-ovi) koje su odabrane unutar Programa</a:t>
            </a:r>
            <a:endParaRPr lang="hr-HR" sz="1400" dirty="0" smtClean="0"/>
          </a:p>
          <a:p>
            <a:pPr lvl="0"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hr-HR" sz="1400" b="1" dirty="0" smtClean="0">
                <a:solidFill>
                  <a:prstClr val="black"/>
                </a:solidFill>
              </a:rPr>
              <a:t>Intenzitet </a:t>
            </a:r>
            <a:r>
              <a:rPr lang="hr-HR" sz="1400" b="1" dirty="0">
                <a:solidFill>
                  <a:prstClr val="black"/>
                </a:solidFill>
              </a:rPr>
              <a:t>potpore: </a:t>
            </a:r>
            <a:endParaRPr lang="hr-HR" sz="1400" b="1" dirty="0" smtClean="0">
              <a:solidFill>
                <a:prstClr val="black"/>
              </a:solidFill>
            </a:endParaRPr>
          </a:p>
          <a:p>
            <a:pPr marL="285750" lvl="0" indent="-285750" algn="just" eaLnBrk="1" fontAlgn="auto" hangingPunct="1">
              <a:lnSpc>
                <a:spcPct val="115000"/>
              </a:lnSpc>
              <a:spcAft>
                <a:spcPts val="0"/>
              </a:spcAft>
              <a:buFontTx/>
              <a:buChar char="-"/>
              <a:defRPr/>
            </a:pPr>
            <a:r>
              <a:rPr lang="hr-HR" sz="1400" dirty="0" smtClean="0"/>
              <a:t>do </a:t>
            </a:r>
            <a:r>
              <a:rPr lang="hr-HR" sz="1400" dirty="0"/>
              <a:t>80% od ukupnih prihvatljivih troškova za ulaganje u projekte koji se nalaze u JLS s IR većim od 100 % prosjeka RH; </a:t>
            </a:r>
            <a:endParaRPr lang="hr-HR" sz="1400" dirty="0" smtClean="0"/>
          </a:p>
          <a:p>
            <a:pPr marL="285750" lvl="0" indent="-285750" algn="just" eaLnBrk="1" fontAlgn="auto" hangingPunct="1">
              <a:lnSpc>
                <a:spcPct val="115000"/>
              </a:lnSpc>
              <a:spcAft>
                <a:spcPts val="0"/>
              </a:spcAft>
              <a:buFontTx/>
              <a:buChar char="-"/>
              <a:defRPr/>
            </a:pPr>
            <a:r>
              <a:rPr lang="hr-HR" sz="1400" dirty="0" smtClean="0"/>
              <a:t>do </a:t>
            </a:r>
            <a:r>
              <a:rPr lang="hr-HR" sz="1400" dirty="0"/>
              <a:t>90% od ukupnih prihvatljivih troškova za ulaganje u projekte koji se nalaze u JLS s IR od 75 % do manje od 100 % prosjeka RH; </a:t>
            </a:r>
            <a:endParaRPr lang="hr-HR" sz="1400" dirty="0" smtClean="0"/>
          </a:p>
          <a:p>
            <a:pPr marL="285750" lvl="0" indent="-285750" algn="just" eaLnBrk="1" fontAlgn="auto" hangingPunct="1">
              <a:lnSpc>
                <a:spcPct val="115000"/>
              </a:lnSpc>
              <a:spcAft>
                <a:spcPts val="0"/>
              </a:spcAft>
              <a:buFontTx/>
              <a:buChar char="-"/>
              <a:defRPr/>
            </a:pPr>
            <a:r>
              <a:rPr lang="hr-HR" sz="1400" dirty="0" smtClean="0"/>
              <a:t>do </a:t>
            </a:r>
            <a:r>
              <a:rPr lang="hr-HR" sz="1400" dirty="0"/>
              <a:t>100% od ukupnih prihvatljivih troškova za ulaganje u projekte koji se nalaze u JLS s IR manje od 75 % prosjeka RH </a:t>
            </a:r>
            <a:endParaRPr lang="hr-HR" sz="1400" dirty="0" smtClean="0"/>
          </a:p>
          <a:p>
            <a:pPr lvl="0"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hr-HR" sz="1400" b="1" dirty="0" smtClean="0"/>
              <a:t>Visina </a:t>
            </a:r>
            <a:r>
              <a:rPr lang="hr-HR" sz="1400" b="1" dirty="0"/>
              <a:t>potpore</a:t>
            </a:r>
            <a:r>
              <a:rPr lang="hr-HR" sz="1400" dirty="0"/>
              <a:t>: </a:t>
            </a:r>
            <a:r>
              <a:rPr lang="hr-HR" sz="1400" dirty="0" smtClean="0"/>
              <a:t>15.000  € - 1.000.000 €</a:t>
            </a:r>
            <a:endParaRPr lang="hr-HR" sz="1400" dirty="0"/>
          </a:p>
        </p:txBody>
      </p:sp>
      <p:sp>
        <p:nvSpPr>
          <p:cNvPr id="5" name="Left Arrow 11">
            <a:hlinkClick r:id="" action="ppaction://noaction"/>
          </p:cNvPr>
          <p:cNvSpPr/>
          <p:nvPr/>
        </p:nvSpPr>
        <p:spPr>
          <a:xfrm>
            <a:off x="8559417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73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172822" y="548679"/>
            <a:ext cx="8496944" cy="590204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altLang="sr-Latn-RS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MJERA 7 - </a:t>
            </a:r>
            <a:r>
              <a:rPr lang="hr-HR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TEMELJNE USLUGE I OBNOVA SELA U  </a:t>
            </a:r>
            <a:r>
              <a:rPr lang="hr-HR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RURALNIM PODRUČJIMA </a:t>
            </a:r>
            <a:endParaRPr lang="hr-HR" sz="16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7.4. Ulaganja u pokretanje, poboljšanje ili proširenje lokalnih temeljnih usluga 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za ruralno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stanovništvo, uključujući slobodno vrijeme i kulturne aktivnosti 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te povezanu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infrastrukturu</a:t>
            </a:r>
          </a:p>
          <a:p>
            <a:pPr lvl="0">
              <a:defRPr/>
            </a:pPr>
            <a:r>
              <a:rPr lang="hr-HR" sz="1400" b="1" dirty="0" smtClean="0"/>
              <a:t>Prihvatljiva </a:t>
            </a:r>
            <a:r>
              <a:rPr lang="hr-HR" sz="1400" b="1" dirty="0"/>
              <a:t>ulaganja:</a:t>
            </a:r>
            <a:r>
              <a:rPr lang="hr-HR" sz="1400" dirty="0"/>
              <a:t>  </a:t>
            </a:r>
          </a:p>
          <a:p>
            <a:pPr marL="285750" lvl="0" indent="-285750">
              <a:buFontTx/>
              <a:buChar char="-"/>
            </a:pPr>
            <a:r>
              <a:rPr lang="hr-HR" sz="1400" dirty="0">
                <a:ea typeface="Calibri"/>
              </a:rPr>
              <a:t>ulaganje u građenje i/ili opremanje </a:t>
            </a:r>
            <a:endParaRPr lang="hr-HR" sz="1400" dirty="0" smtClean="0">
              <a:ea typeface="Calibri"/>
            </a:endParaRPr>
          </a:p>
          <a:p>
            <a:pPr lvl="0"/>
            <a:r>
              <a:rPr lang="vi-VN" sz="1200" dirty="0" smtClean="0">
                <a:ea typeface="Calibri"/>
              </a:rPr>
              <a:t>1.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vatrogasnog </a:t>
            </a:r>
            <a:r>
              <a:rPr lang="vi-VN" sz="1200" dirty="0">
                <a:ea typeface="Calibri"/>
              </a:rPr>
              <a:t>doma i spremišta, </a:t>
            </a:r>
          </a:p>
          <a:p>
            <a:pPr lvl="0"/>
            <a:r>
              <a:rPr lang="vi-VN" sz="1200" dirty="0" smtClean="0">
                <a:ea typeface="Calibri"/>
              </a:rPr>
              <a:t>2.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društvenog </a:t>
            </a:r>
            <a:r>
              <a:rPr lang="vi-VN" sz="1200" dirty="0">
                <a:ea typeface="Calibri"/>
              </a:rPr>
              <a:t>doma/ kulturnog centra, </a:t>
            </a:r>
          </a:p>
          <a:p>
            <a:pPr lvl="0"/>
            <a:r>
              <a:rPr lang="vi-VN" sz="1200" dirty="0" smtClean="0">
                <a:ea typeface="Calibri"/>
              </a:rPr>
              <a:t>3.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planinarskog </a:t>
            </a:r>
            <a:r>
              <a:rPr lang="vi-VN" sz="1200" dirty="0">
                <a:ea typeface="Calibri"/>
              </a:rPr>
              <a:t>doma i skloništa,</a:t>
            </a:r>
          </a:p>
          <a:p>
            <a:pPr lvl="0"/>
            <a:r>
              <a:rPr lang="vi-VN" sz="1200" dirty="0" smtClean="0">
                <a:ea typeface="Calibri"/>
              </a:rPr>
              <a:t>4.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turističkog </a:t>
            </a:r>
            <a:r>
              <a:rPr lang="vi-VN" sz="1200" dirty="0">
                <a:ea typeface="Calibri"/>
              </a:rPr>
              <a:t>informativnog centra,</a:t>
            </a:r>
          </a:p>
          <a:p>
            <a:pPr lvl="0"/>
            <a:r>
              <a:rPr lang="vi-VN" sz="1200" dirty="0" smtClean="0">
                <a:ea typeface="Calibri"/>
              </a:rPr>
              <a:t>5.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dječjeg </a:t>
            </a:r>
            <a:r>
              <a:rPr lang="vi-VN" sz="1200" dirty="0">
                <a:ea typeface="Calibri"/>
              </a:rPr>
              <a:t>igrališta, </a:t>
            </a:r>
          </a:p>
          <a:p>
            <a:pPr lvl="0"/>
            <a:r>
              <a:rPr lang="vi-VN" sz="1200" dirty="0" smtClean="0">
                <a:ea typeface="Calibri"/>
              </a:rPr>
              <a:t>6.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sportske </a:t>
            </a:r>
            <a:r>
              <a:rPr lang="vi-VN" sz="1200" dirty="0">
                <a:ea typeface="Calibri"/>
              </a:rPr>
              <a:t>građevine,</a:t>
            </a:r>
          </a:p>
          <a:p>
            <a:pPr lvl="0"/>
            <a:r>
              <a:rPr lang="vi-VN" sz="1200" dirty="0" smtClean="0">
                <a:ea typeface="Calibri"/>
              </a:rPr>
              <a:t>7.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objekta </a:t>
            </a:r>
            <a:r>
              <a:rPr lang="vi-VN" sz="1200" dirty="0">
                <a:ea typeface="Calibri"/>
              </a:rPr>
              <a:t>za slatkovodni sportski ribolov (ribički dom, nadstrešnica i drugo.),</a:t>
            </a:r>
          </a:p>
          <a:p>
            <a:pPr lvl="0"/>
            <a:r>
              <a:rPr lang="vi-VN" sz="1200" dirty="0" smtClean="0">
                <a:ea typeface="Calibri"/>
              </a:rPr>
              <a:t>8.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rekreacijske </a:t>
            </a:r>
            <a:r>
              <a:rPr lang="vi-VN" sz="1200" dirty="0">
                <a:ea typeface="Calibri"/>
              </a:rPr>
              <a:t>zone na rijekama i jezerima, </a:t>
            </a:r>
          </a:p>
          <a:p>
            <a:pPr lvl="0"/>
            <a:r>
              <a:rPr lang="vi-VN" sz="1200" dirty="0" smtClean="0">
                <a:ea typeface="Calibri"/>
              </a:rPr>
              <a:t>9.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biciklističke </a:t>
            </a:r>
            <a:r>
              <a:rPr lang="vi-VN" sz="1200" dirty="0">
                <a:ea typeface="Calibri"/>
              </a:rPr>
              <a:t>staze i trake,</a:t>
            </a:r>
          </a:p>
          <a:p>
            <a:pPr lvl="0"/>
            <a:r>
              <a:rPr lang="vi-VN" sz="1200" dirty="0" smtClean="0">
                <a:ea typeface="Calibri"/>
              </a:rPr>
              <a:t>10.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tematskog </a:t>
            </a:r>
            <a:r>
              <a:rPr lang="vi-VN" sz="1200" dirty="0">
                <a:ea typeface="Calibri"/>
              </a:rPr>
              <a:t>puta i parka, </a:t>
            </a:r>
          </a:p>
          <a:p>
            <a:pPr lvl="0"/>
            <a:r>
              <a:rPr lang="vi-VN" sz="1200" dirty="0" smtClean="0">
                <a:ea typeface="Calibri"/>
              </a:rPr>
              <a:t>11.</a:t>
            </a:r>
            <a:r>
              <a:rPr lang="hr-HR" sz="1200" dirty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građevine </a:t>
            </a:r>
            <a:r>
              <a:rPr lang="vi-VN" sz="1200" dirty="0">
                <a:ea typeface="Calibri"/>
              </a:rPr>
              <a:t>za ostvarivanje organizirane njege, odgoja, obrazovanja i zaštite djece do polaska u osnovnu školu (dječji vrtić, rekonstrukcija i opremanje prostora za izvođenje programa predškole u osnovnoj školi te rekonstrukcija i opremanje prostora za igraonicu pri knjižnici, zdravstvenoj, socijalnoj, kulturnoj i sportskoj ustanovi, udruzi te drugoj pravnoj osobi u kojima se provode kraći programi odgojno-obrazovnog rada s djecom rane i predškolske dobi),</a:t>
            </a:r>
          </a:p>
          <a:p>
            <a:pPr lvl="0"/>
            <a:r>
              <a:rPr lang="vi-VN" sz="1200" dirty="0" smtClean="0">
                <a:ea typeface="Calibri"/>
              </a:rPr>
              <a:t>12.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javne </a:t>
            </a:r>
            <a:r>
              <a:rPr lang="vi-VN" sz="1200" dirty="0">
                <a:ea typeface="Calibri"/>
              </a:rPr>
              <a:t>zelene površine (park i slično.),</a:t>
            </a:r>
          </a:p>
          <a:p>
            <a:pPr lvl="0"/>
            <a:r>
              <a:rPr lang="vi-VN" sz="1200" dirty="0" smtClean="0">
                <a:ea typeface="Calibri"/>
              </a:rPr>
              <a:t>13.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pješačke </a:t>
            </a:r>
            <a:r>
              <a:rPr lang="vi-VN" sz="1200" dirty="0">
                <a:ea typeface="Calibri"/>
              </a:rPr>
              <a:t>staze,</a:t>
            </a:r>
          </a:p>
          <a:p>
            <a:pPr lvl="0"/>
            <a:r>
              <a:rPr lang="vi-VN" sz="1200" dirty="0" smtClean="0">
                <a:ea typeface="Calibri"/>
              </a:rPr>
              <a:t>14.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pješačke </a:t>
            </a:r>
            <a:r>
              <a:rPr lang="vi-VN" sz="1200" dirty="0">
                <a:ea typeface="Calibri"/>
              </a:rPr>
              <a:t>zone,</a:t>
            </a:r>
          </a:p>
          <a:p>
            <a:pPr lvl="0"/>
            <a:r>
              <a:rPr lang="vi-VN" sz="1200" dirty="0" smtClean="0">
                <a:ea typeface="Calibri"/>
              </a:rPr>
              <a:t>15.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otvorenog </a:t>
            </a:r>
            <a:r>
              <a:rPr lang="vi-VN" sz="1200" dirty="0">
                <a:ea typeface="Calibri"/>
              </a:rPr>
              <a:t>odvodnog kanala (koji nije sastavni dio ceste),</a:t>
            </a:r>
          </a:p>
          <a:p>
            <a:pPr lvl="0"/>
            <a:r>
              <a:rPr lang="vi-VN" sz="1200" dirty="0" smtClean="0">
                <a:ea typeface="Calibri"/>
              </a:rPr>
              <a:t>16.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groblja </a:t>
            </a:r>
            <a:r>
              <a:rPr lang="vi-VN" sz="1200" dirty="0">
                <a:ea typeface="Calibri"/>
              </a:rPr>
              <a:t>(komunalna infrastruktura i prateće građevine),</a:t>
            </a:r>
          </a:p>
          <a:p>
            <a:pPr lvl="0"/>
            <a:r>
              <a:rPr lang="vi-VN" sz="1200" dirty="0" smtClean="0">
                <a:ea typeface="Calibri"/>
              </a:rPr>
              <a:t>17.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tržnice</a:t>
            </a:r>
            <a:r>
              <a:rPr lang="vi-VN" sz="1200" dirty="0">
                <a:ea typeface="Calibri"/>
              </a:rPr>
              <a:t>,</a:t>
            </a:r>
          </a:p>
          <a:p>
            <a:pPr lvl="0"/>
            <a:r>
              <a:rPr lang="vi-VN" sz="1200" dirty="0" smtClean="0">
                <a:ea typeface="Calibri"/>
              </a:rPr>
              <a:t>18.</a:t>
            </a:r>
            <a:r>
              <a:rPr lang="hr-HR" sz="1200" dirty="0" smtClean="0">
                <a:ea typeface="Calibri"/>
              </a:rPr>
              <a:t> </a:t>
            </a:r>
            <a:r>
              <a:rPr lang="vi-VN" sz="1200" dirty="0" smtClean="0">
                <a:ea typeface="Calibri"/>
              </a:rPr>
              <a:t>javne </a:t>
            </a:r>
            <a:r>
              <a:rPr lang="vi-VN" sz="1200" dirty="0">
                <a:ea typeface="Calibri"/>
              </a:rPr>
              <a:t>prometne površine (trg, pothodnik, nadvožnjak, javne stube i prolaz).</a:t>
            </a:r>
          </a:p>
          <a:p>
            <a:pPr marL="285750" lvl="0" indent="-285750">
              <a:buFontTx/>
              <a:buChar char="-"/>
            </a:pPr>
            <a:endParaRPr lang="hr-HR" sz="1400" dirty="0" smtClean="0">
              <a:ea typeface="Calibri"/>
            </a:endParaRPr>
          </a:p>
          <a:p>
            <a:pPr marL="285750" lvl="0" indent="-285750">
              <a:buFontTx/>
              <a:buChar char="-"/>
            </a:pPr>
            <a:r>
              <a:rPr lang="hr-HR" sz="1400" b="1" dirty="0" smtClean="0"/>
              <a:t>Uvjeti </a:t>
            </a:r>
            <a:r>
              <a:rPr lang="hr-HR" sz="1400" b="1" dirty="0"/>
              <a:t>prihvatljivosti:</a:t>
            </a:r>
            <a:r>
              <a:rPr lang="hr-HR" sz="1400" dirty="0"/>
              <a:t>  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 smtClean="0"/>
              <a:t>ulaganja su </a:t>
            </a:r>
            <a:r>
              <a:rPr lang="hr-HR" sz="1400" dirty="0"/>
              <a:t>prihvatljiva u naselju s najviše </a:t>
            </a:r>
            <a:r>
              <a:rPr lang="hr-HR" sz="1400" dirty="0" smtClean="0"/>
              <a:t>5 </a:t>
            </a:r>
            <a:r>
              <a:rPr lang="hr-HR" sz="1400" dirty="0"/>
              <a:t>000 </a:t>
            </a:r>
            <a:r>
              <a:rPr lang="hr-HR" sz="1400" dirty="0" smtClean="0"/>
              <a:t>stanovnika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/>
              <a:t>k</a:t>
            </a:r>
            <a:r>
              <a:rPr lang="hr-HR" sz="1400" dirty="0" smtClean="0"/>
              <a:t>orisnici su dužni uz </a:t>
            </a:r>
            <a:r>
              <a:rPr lang="hr-HR" sz="1400" dirty="0"/>
              <a:t>Zahtjev za potporu priložiti izjavu gradskog / općinskog vijeća / gradske skupštine grada Zagreba o suglasnosti za provedbu ulaganja na području jedinice lokalne </a:t>
            </a:r>
            <a:r>
              <a:rPr lang="hr-HR" sz="1400" dirty="0" smtClean="0"/>
              <a:t>samouprave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/>
              <a:t>p</a:t>
            </a:r>
            <a:r>
              <a:rPr lang="hr-HR" sz="1400" dirty="0" smtClean="0"/>
              <a:t>rovedba </a:t>
            </a:r>
            <a:r>
              <a:rPr lang="hr-HR" sz="1400" dirty="0"/>
              <a:t>ulaganja od dana izdavanja Odluke o dodjeli sredstava do dana podnošenja posljednjeg Zahtjeva za isplatu može trajati najduže do </a:t>
            </a:r>
            <a:r>
              <a:rPr lang="hr-HR" sz="1400" dirty="0" smtClean="0"/>
              <a:t>24 mjeseci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 smtClean="0"/>
              <a:t>korisnik </a:t>
            </a:r>
            <a:r>
              <a:rPr lang="hr-HR" sz="1400" dirty="0"/>
              <a:t>mora osigurati da je ulaganje u funkciji/uporabi uključujući njegovo održavanje i upravljanje najmanje pet godina od dana konačne isplate </a:t>
            </a:r>
            <a:r>
              <a:rPr lang="hr-HR" sz="1400" dirty="0" smtClean="0"/>
              <a:t>sredstava </a:t>
            </a:r>
            <a:endParaRPr lang="hr-HR" sz="1400" dirty="0"/>
          </a:p>
          <a:p>
            <a:pPr lvl="0">
              <a:defRPr/>
            </a:pPr>
            <a:endParaRPr lang="hr-HR" sz="1400" dirty="0"/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hr-HR" sz="1400" dirty="0"/>
          </a:p>
          <a:p>
            <a:pPr>
              <a:defRPr/>
            </a:pPr>
            <a:endParaRPr lang="hr-HR" sz="1400" dirty="0"/>
          </a:p>
        </p:txBody>
      </p:sp>
      <p:sp>
        <p:nvSpPr>
          <p:cNvPr id="5" name="Left Arrow 11">
            <a:hlinkClick r:id="" action="ppaction://noaction"/>
          </p:cNvPr>
          <p:cNvSpPr/>
          <p:nvPr/>
        </p:nvSpPr>
        <p:spPr>
          <a:xfrm>
            <a:off x="8559417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94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172822" y="548679"/>
            <a:ext cx="8496944" cy="590204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altLang="sr-Latn-RS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MJERA 7 - </a:t>
            </a:r>
            <a:r>
              <a:rPr lang="hr-HR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TEMELJNE USLUGE I OBNOVA SELA U  </a:t>
            </a:r>
            <a:r>
              <a:rPr lang="hr-HR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RURALNIM PODRUČJIMA </a:t>
            </a:r>
            <a:endParaRPr lang="hr-HR" sz="16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7.4. Ulaganja u pokretanje, poboljšanje ili proširenje lokalnih temeljnih usluga 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za ruralno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stanovništvo, uključujući slobodno vrijeme i kulturne aktivnosti 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te povezanu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infrastrukturu</a:t>
            </a:r>
          </a:p>
          <a:p>
            <a:pPr lvl="0"/>
            <a:endParaRPr lang="hr-HR" sz="1400" dirty="0" smtClean="0">
              <a:ea typeface="Calibri"/>
            </a:endParaRPr>
          </a:p>
          <a:p>
            <a:pPr lvl="0"/>
            <a:r>
              <a:rPr lang="hr-HR" sz="1400" b="1" dirty="0" smtClean="0"/>
              <a:t>Uvjeti </a:t>
            </a:r>
            <a:r>
              <a:rPr lang="hr-HR" sz="1400" b="1" dirty="0"/>
              <a:t>prihvatljivosti:</a:t>
            </a:r>
            <a:r>
              <a:rPr lang="hr-HR" sz="1400" dirty="0"/>
              <a:t>  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 smtClean="0"/>
              <a:t>ulaganja su </a:t>
            </a:r>
            <a:r>
              <a:rPr lang="hr-HR" sz="1400" dirty="0"/>
              <a:t>prihvatljiva u naselju s najviše </a:t>
            </a:r>
            <a:r>
              <a:rPr lang="hr-HR" sz="1400" dirty="0" smtClean="0"/>
              <a:t>5 </a:t>
            </a:r>
            <a:r>
              <a:rPr lang="hr-HR" sz="1400" dirty="0"/>
              <a:t>000 </a:t>
            </a:r>
            <a:r>
              <a:rPr lang="hr-HR" sz="1400" dirty="0" smtClean="0"/>
              <a:t>stanovnika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/>
              <a:t>k</a:t>
            </a:r>
            <a:r>
              <a:rPr lang="hr-HR" sz="1400" dirty="0" smtClean="0"/>
              <a:t>orisnici su dužni uz </a:t>
            </a:r>
            <a:r>
              <a:rPr lang="hr-HR" sz="1400" dirty="0"/>
              <a:t>Zahtjev za potporu priložiti izjavu gradskog / općinskog vijeća / gradske skupštine grada Zagreba o suglasnosti za provedbu ulaganja na području jedinice lokalne </a:t>
            </a:r>
            <a:r>
              <a:rPr lang="hr-HR" sz="1400" dirty="0" smtClean="0"/>
              <a:t>samouprave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/>
              <a:t>p</a:t>
            </a:r>
            <a:r>
              <a:rPr lang="hr-HR" sz="1400" dirty="0" smtClean="0"/>
              <a:t>rovedba </a:t>
            </a:r>
            <a:r>
              <a:rPr lang="hr-HR" sz="1400" dirty="0"/>
              <a:t>ulaganja od dana izdavanja Odluke o dodjeli sredstava do dana podnošenja posljednjeg Zahtjeva za isplatu može trajati najduže do </a:t>
            </a:r>
            <a:r>
              <a:rPr lang="hr-HR" sz="1400" dirty="0" smtClean="0"/>
              <a:t>24 mjeseci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 smtClean="0"/>
              <a:t>korisnik </a:t>
            </a:r>
            <a:r>
              <a:rPr lang="hr-HR" sz="1400" dirty="0"/>
              <a:t>mora osigurati da je ulaganje u funkciji/uporabi uključujući njegovo održavanje i upravljanje najmanje pet godina od dana konačne isplate </a:t>
            </a:r>
            <a:r>
              <a:rPr lang="hr-HR" sz="1400" dirty="0" smtClean="0"/>
              <a:t>sredstava </a:t>
            </a:r>
            <a:endParaRPr lang="hr-HR" sz="1400" dirty="0"/>
          </a:p>
          <a:p>
            <a:pPr lvl="0">
              <a:defRPr/>
            </a:pPr>
            <a:endParaRPr lang="hr-HR" sz="1400" dirty="0"/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hr-HR" sz="1400" dirty="0"/>
          </a:p>
          <a:p>
            <a:pPr>
              <a:defRPr/>
            </a:pPr>
            <a:endParaRPr lang="hr-HR" sz="1400" dirty="0"/>
          </a:p>
        </p:txBody>
      </p:sp>
      <p:sp>
        <p:nvSpPr>
          <p:cNvPr id="5" name="Left Arrow 11">
            <a:hlinkClick r:id="" action="ppaction://noaction"/>
          </p:cNvPr>
          <p:cNvSpPr/>
          <p:nvPr/>
        </p:nvSpPr>
        <p:spPr>
          <a:xfrm>
            <a:off x="8559417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3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172822" y="548679"/>
            <a:ext cx="8496944" cy="5902045"/>
          </a:xfrm>
        </p:spPr>
        <p:txBody>
          <a:bodyPr/>
          <a:lstStyle/>
          <a:p>
            <a:pPr lvl="0">
              <a:defRPr/>
            </a:pPr>
            <a:endParaRPr lang="hr-HR" sz="1400" dirty="0"/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hr-HR" sz="1400" dirty="0"/>
          </a:p>
          <a:p>
            <a:pPr>
              <a:defRPr/>
            </a:pPr>
            <a:endParaRPr lang="hr-HR" sz="1400" dirty="0"/>
          </a:p>
        </p:txBody>
      </p:sp>
      <p:sp>
        <p:nvSpPr>
          <p:cNvPr id="5" name="Left Arrow 11">
            <a:hlinkClick r:id="" action="ppaction://noaction"/>
          </p:cNvPr>
          <p:cNvSpPr/>
          <p:nvPr/>
        </p:nvSpPr>
        <p:spPr>
          <a:xfrm>
            <a:off x="8559417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606483"/>
              </p:ext>
            </p:extLst>
          </p:nvPr>
        </p:nvGraphicFramePr>
        <p:xfrm>
          <a:off x="1" y="-3"/>
          <a:ext cx="9143999" cy="685800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13309"/>
                <a:gridCol w="7648041"/>
                <a:gridCol w="1082649"/>
              </a:tblGrid>
              <a:tr h="26006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</a:t>
                      </a:r>
                      <a:r>
                        <a:rPr lang="hr-HR" sz="1400" dirty="0" smtClean="0">
                          <a:effectLst/>
                        </a:rPr>
                        <a:t> </a:t>
                      </a:r>
                      <a:r>
                        <a:rPr lang="hr-HR" sz="1400" dirty="0">
                          <a:effectLst/>
                        </a:rPr>
                        <a:t>7.4.1.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</a:tr>
              <a:tr h="260067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Kriterij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Bodovi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</a:tr>
              <a:tr h="234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Stupanj razvijenost JLS-a u kojem se ulaganje provodi sukladno indeksu razvijenosti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</a:tr>
              <a:tr h="234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I. skupina JLS čija je vrijednost indeksa razvijenosti manja od 50 % prosjeka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</a:tr>
              <a:tr h="234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II. skupina JLS čija je vrijednost indeksa razvijenosti od 50 % do manje od 75 % prosjeka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</a:tr>
              <a:tr h="234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III. skupina JLS čija je vrijednost indeksa razvijenosti od 75 % do manje od 100 % prosjeka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</a:tr>
              <a:tr h="234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IV. skupina JLS čija je vrijednost indeksa razvijenosti od 100 % do manje od 125 % prosjeka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</a:tr>
              <a:tr h="234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Tip  ulaganja/prioritetno ulaganje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</a:tr>
              <a:tr h="23473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u rekonstrukciju (sa ili bez opremanja)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</a:tr>
              <a:tr h="23473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ulaganje u građenje  i opremanje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</a:tr>
              <a:tr h="23473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ulaganje u građenje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</a:tr>
              <a:tr h="234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stvaranju novih radnih mjesta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</a:tr>
              <a:tr h="234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Doprinos kvaliteti života (potencijalni korisnici)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</a:tr>
              <a:tr h="140841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Ulaganja u građevine za ostvarivanje organizirane njege, odgoja, obrazovanja i zaštite djece do polaska u osnovnu školu (dječji vrtići, rekonstrukcija i opremanje prostora za izvođenje programa </a:t>
                      </a:r>
                      <a:r>
                        <a:rPr lang="hr-HR" sz="1200" dirty="0" err="1">
                          <a:effectLst/>
                        </a:rPr>
                        <a:t>predškole</a:t>
                      </a:r>
                      <a:r>
                        <a:rPr lang="hr-HR" sz="1200" dirty="0">
                          <a:effectLst/>
                        </a:rPr>
                        <a:t> u osnovnim školama te rekonstrukcija i opremanje prostora za igraonice pri knjižnicama, zdravstvenim, socijalnim, kulturnim i sportskim ustanovama, udrugama te drugim pravnim osobama u kojima se provode kraći programi odgojno-obrazovnog rada s djecom rane i predškolske dobi uz suglasnost Ministarstva znanosti, obrazovanja i sporta sukladno odredbama Zakona o predškolskom odgoju i naobrazbi)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</a:tr>
              <a:tr h="1173679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Ulaganje u javno dostupnu infrastrukturu otvorenu za sve pojedince i sve interesne skupine (javne zelene površine – parkovi i sl.; pješačke staze; pješačke zone; otvoreni odvodni kanali koji nisu sastavni dio ceste; groblja; javne prometne površine – trgovi, pothodnici, nadvožnjaci, javne stube i prolazi; tržnice; dječja igrališta, sportske i građevine kojim ne upravlja udruga, rekreacijske zone na rijekama i jezerima, biciklističke staze i trake, tematski putovi i parkovi, turistički informativni centri)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</a:tr>
              <a:tr h="70420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Ulaganje u multifunkcionalnu društvenu infrastrukturu za javnu uporabu kojom se koristi više od četiri interesnih skupina (društveni domovi, kulturni centri, vatrogasni domovi i spremišta, planinarski domovi i skloništa, sportske građevine, objekti za slatkovodni sportski ribolov) kojom upravlja udruga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</a:tr>
              <a:tr h="23473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NAJVEĆI MOGUĆI BROJ BODOVA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70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</a:tr>
              <a:tr h="23473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PRAG PROLAZNOSTI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25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887" marR="44887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60575" y="184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355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61869" y="620688"/>
            <a:ext cx="8496944" cy="5938049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rgbClr val="002060"/>
              </a:buClr>
              <a:buFont typeface="Arial" pitchFamily="34" charset="0"/>
              <a:buNone/>
              <a:defRPr/>
            </a:pPr>
            <a:r>
              <a:rPr lang="hr-HR" altLang="sr-Latn-RS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MJERA 6 -  RAZVOJ POLJOPRIVREDNIH GOSPODARSTVA I POSLOVANJA </a:t>
            </a: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6.1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. Potpora mladim 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poljoprivrednicima</a:t>
            </a: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hr-HR" sz="1600" b="1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r>
              <a:rPr lang="hr-HR" sz="1400" b="1" dirty="0" smtClean="0">
                <a:solidFill>
                  <a:prstClr val="black"/>
                </a:solidFill>
              </a:rPr>
              <a:t>Korisnici: </a:t>
            </a:r>
            <a:r>
              <a:rPr lang="hr-HR" sz="1400" dirty="0" smtClean="0"/>
              <a:t>osobe </a:t>
            </a:r>
            <a:r>
              <a:rPr lang="hr-HR" sz="1400" dirty="0"/>
              <a:t>koje su u trenutku podnošenja prijave starije od 18 i mlađe od 40 godina, posjeduju </a:t>
            </a:r>
            <a:endParaRPr lang="hr-HR" sz="1400" dirty="0" smtClean="0"/>
          </a:p>
          <a:p>
            <a:r>
              <a:rPr lang="hr-HR" sz="1400" dirty="0" smtClean="0"/>
              <a:t>odgovarajuće </a:t>
            </a:r>
            <a:r>
              <a:rPr lang="hr-HR" sz="1400" dirty="0"/>
              <a:t>profesionalne vještine i znanja o poljoprivredi i prvi put </a:t>
            </a:r>
            <a:r>
              <a:rPr lang="hr-HR" sz="1400" dirty="0" smtClean="0"/>
              <a:t>postavljene kao nositelj poljoprivrednog gospodarstva </a:t>
            </a:r>
          </a:p>
          <a:p>
            <a:r>
              <a:rPr lang="hr-HR" sz="1400" b="1" dirty="0" smtClean="0">
                <a:solidFill>
                  <a:prstClr val="black"/>
                </a:solidFill>
              </a:rPr>
              <a:t>Intenzitet potpore: </a:t>
            </a:r>
            <a:r>
              <a:rPr lang="hr-HR" sz="1400" dirty="0" smtClean="0">
                <a:solidFill>
                  <a:prstClr val="black"/>
                </a:solidFill>
                <a:cs typeface="Times New Roman" pitchFamily="18" charset="0"/>
              </a:rPr>
              <a:t>do </a:t>
            </a:r>
            <a:r>
              <a:rPr lang="hr-HR" sz="1400" dirty="0">
                <a:solidFill>
                  <a:prstClr val="black"/>
                </a:solidFill>
                <a:cs typeface="Times New Roman" pitchFamily="18" charset="0"/>
              </a:rPr>
              <a:t>100% ukupnih prihvatljivih </a:t>
            </a:r>
            <a:r>
              <a:rPr lang="hr-HR" sz="1400" dirty="0" smtClean="0">
                <a:solidFill>
                  <a:prstClr val="black"/>
                </a:solidFill>
                <a:cs typeface="Times New Roman" pitchFamily="18" charset="0"/>
              </a:rPr>
              <a:t>troškova</a:t>
            </a:r>
          </a:p>
          <a:p>
            <a:r>
              <a:rPr lang="hr-HR" sz="1400" b="1" dirty="0" smtClean="0"/>
              <a:t>Visina potpore</a:t>
            </a:r>
            <a:r>
              <a:rPr lang="hr-HR" sz="1400" dirty="0" smtClean="0"/>
              <a:t>: 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50.000  € 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isplata u 3 rate unutar 3 godine (</a:t>
            </a:r>
            <a:r>
              <a:rPr lang="hr-HR" sz="1400" dirty="0"/>
              <a:t>30% nakon </a:t>
            </a:r>
            <a:r>
              <a:rPr lang="hr-HR" sz="1400" dirty="0" smtClean="0"/>
              <a:t>odobrenja potpore, </a:t>
            </a:r>
            <a:r>
              <a:rPr lang="hr-HR" sz="1400" dirty="0"/>
              <a:t>50% nakon 3 mjeseca od prve rate, a ne kasnije od 12 </a:t>
            </a:r>
            <a:r>
              <a:rPr lang="hr-HR" sz="1400" dirty="0" smtClean="0"/>
              <a:t>mjeseci i 20</a:t>
            </a:r>
            <a:r>
              <a:rPr lang="hr-HR" sz="1400" dirty="0"/>
              <a:t>% nakon ispunjavanja ciljeva i aktivnosti iz poslovnog </a:t>
            </a:r>
            <a:r>
              <a:rPr lang="hr-HR" sz="1400" dirty="0" smtClean="0"/>
              <a:t>plana) </a:t>
            </a:r>
          </a:p>
          <a:p>
            <a:r>
              <a:rPr lang="hr-HR" sz="1400" b="1" dirty="0" smtClean="0"/>
              <a:t>Prihvatljiva ulaganja: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potpora </a:t>
            </a:r>
            <a:r>
              <a:rPr lang="hr-HR" sz="1400" dirty="0"/>
              <a:t>se dodjeljuje za provođenje aktivnosti navedenih u Poslovnom </a:t>
            </a:r>
            <a:r>
              <a:rPr lang="hr-HR" sz="1400" dirty="0" smtClean="0"/>
              <a:t>planu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prihvatljive </a:t>
            </a:r>
            <a:r>
              <a:rPr lang="hr-HR" sz="1400" dirty="0"/>
              <a:t>su sve aktivnosti potrebne za obavljanje poljoprivredne djelatnosti sukladno Zakonu o </a:t>
            </a:r>
            <a:r>
              <a:rPr lang="hr-HR" sz="1400" dirty="0" smtClean="0"/>
              <a:t>poljoprivredi (kupnja </a:t>
            </a:r>
            <a:r>
              <a:rPr lang="hr-HR" sz="1400" dirty="0"/>
              <a:t>domaćih životinja, </a:t>
            </a:r>
            <a:r>
              <a:rPr lang="hr-HR" sz="1400" dirty="0" smtClean="0"/>
              <a:t>kupnja </a:t>
            </a:r>
            <a:r>
              <a:rPr lang="hr-HR" sz="1400" dirty="0"/>
              <a:t>objekata, poljoprivredne mehanizacije, strojeva i opreme, kupnju ili zakup poljoprivrednog zemljišta, građenje poljoprivrednih objekata te </a:t>
            </a:r>
            <a:r>
              <a:rPr lang="hr-HR" sz="1400" dirty="0" smtClean="0"/>
              <a:t>ostalo)</a:t>
            </a:r>
          </a:p>
          <a:p>
            <a:r>
              <a:rPr lang="hr-HR" sz="1400" b="1" dirty="0" smtClean="0"/>
              <a:t>Uvjeti prihvatljivosti: </a:t>
            </a:r>
          </a:p>
          <a:p>
            <a:pPr marL="285750" lvl="0" indent="-285750">
              <a:buFontTx/>
              <a:buChar char="-"/>
            </a:pPr>
            <a:r>
              <a:rPr lang="hr-HR" sz="1400" dirty="0" smtClean="0"/>
              <a:t>poljoprivredno </a:t>
            </a:r>
            <a:r>
              <a:rPr lang="hr-HR" sz="1400" dirty="0"/>
              <a:t>gospodarstvo u trenutku podnošenja Zahtjeva za potporu pripada ekonomskoj veličini iskazanoj u ukupnom standardnom ekonomskom rezultatu poljoprivrednog gospodarstva od 8.000 eura do 49.999 </a:t>
            </a:r>
            <a:r>
              <a:rPr lang="hr-HR" sz="1400" dirty="0" smtClean="0"/>
              <a:t>eura</a:t>
            </a:r>
          </a:p>
          <a:p>
            <a:pPr marL="285750" indent="-285750">
              <a:buFontTx/>
              <a:buChar char="-"/>
            </a:pPr>
            <a:r>
              <a:rPr lang="hr-HR" sz="1400" dirty="0"/>
              <a:t>korisnik ne smije biti registriran kao nositelj poljoprivrednog gospodarstva duže od 18 mjeseci prije podnošenja Zahtjeva za </a:t>
            </a:r>
            <a:r>
              <a:rPr lang="hr-HR" sz="1400" dirty="0" smtClean="0"/>
              <a:t>potporu</a:t>
            </a:r>
            <a:endParaRPr lang="hr-HR" sz="1400" dirty="0"/>
          </a:p>
          <a:p>
            <a:pPr marL="285750" lvl="0" indent="-285750">
              <a:buFontTx/>
              <a:buChar char="-"/>
            </a:pPr>
            <a:endParaRPr lang="hr-HR" sz="1400" dirty="0" smtClean="0"/>
          </a:p>
          <a:p>
            <a:pPr marL="285750" lvl="0" indent="-285750">
              <a:buFontTx/>
              <a:buChar char="-"/>
            </a:pPr>
            <a:endParaRPr lang="hr-HR" sz="1400" dirty="0"/>
          </a:p>
          <a:p>
            <a:endParaRPr lang="hr-HR" sz="1400" dirty="0" smtClean="0"/>
          </a:p>
          <a:p>
            <a:endParaRPr lang="hr-HR" sz="1400" b="1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Left Arrow 11">
            <a:hlinkClick r:id="rId2" action="ppaction://hlinksldjump"/>
          </p:cNvPr>
          <p:cNvSpPr/>
          <p:nvPr/>
        </p:nvSpPr>
        <p:spPr>
          <a:xfrm>
            <a:off x="8748464" y="6450725"/>
            <a:ext cx="220698" cy="216024"/>
          </a:xfrm>
          <a:prstGeom prst="leftArrow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  <p:sp>
        <p:nvSpPr>
          <p:cNvPr id="7" name="Left Arrow 11">
            <a:hlinkClick r:id="" action="ppaction://noaction"/>
          </p:cNvPr>
          <p:cNvSpPr/>
          <p:nvPr/>
        </p:nvSpPr>
        <p:spPr>
          <a:xfrm>
            <a:off x="8371719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77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61869" y="620688"/>
            <a:ext cx="8496944" cy="5938049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rgbClr val="002060"/>
              </a:buClr>
              <a:buFont typeface="Arial" pitchFamily="34" charset="0"/>
              <a:buNone/>
              <a:defRPr/>
            </a:pPr>
            <a:r>
              <a:rPr lang="hr-HR" altLang="sr-Latn-RS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MJERA 6 -  RAZVOJ POLJOPRIVREDNIH GOSPODARSTVA I POSLOVANJA </a:t>
            </a:r>
          </a:p>
          <a:p>
            <a:pPr lvl="0"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6.2.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Potpora ulaganju u pokretanje nepoljoprivrednih djelatnosti u ruralnom području</a:t>
            </a: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hr-HR" sz="1400" b="1" dirty="0" smtClean="0">
                <a:solidFill>
                  <a:prstClr val="black"/>
                </a:solidFill>
              </a:rPr>
              <a:t>Korisnici: </a:t>
            </a:r>
            <a:r>
              <a:rPr lang="hr-HR" sz="1400" dirty="0">
                <a:solidFill>
                  <a:prstClr val="black"/>
                </a:solidFill>
              </a:rPr>
              <a:t>poljoprivredna gospodarstva upisana u Upisnik poljoprivrednih gospodarstava u rangu mikro i malih poslovnih subjekata, </a:t>
            </a:r>
            <a:r>
              <a:rPr lang="hr-HR" sz="1400" dirty="0"/>
              <a:t>te fizičke osobe u svojstvu nositelja ili člana obiteljskog poljoprivrednog </a:t>
            </a:r>
            <a:r>
              <a:rPr lang="hr-HR" sz="1400" dirty="0" smtClean="0"/>
              <a:t>gospodarstva koji </a:t>
            </a:r>
            <a:r>
              <a:rPr lang="hr-HR" sz="1400" dirty="0"/>
              <a:t>pokreću novu nepoljoprivrednu djelatnost u ruralnim područjima.</a:t>
            </a:r>
          </a:p>
          <a:p>
            <a:r>
              <a:rPr lang="hr-HR" sz="1400" b="1" dirty="0" smtClean="0">
                <a:solidFill>
                  <a:prstClr val="black"/>
                </a:solidFill>
              </a:rPr>
              <a:t>Intenzitet potpore: </a:t>
            </a:r>
            <a:r>
              <a:rPr lang="hr-HR" sz="1400" dirty="0" smtClean="0">
                <a:solidFill>
                  <a:prstClr val="black"/>
                </a:solidFill>
                <a:cs typeface="Times New Roman" pitchFamily="18" charset="0"/>
              </a:rPr>
              <a:t>do </a:t>
            </a:r>
            <a:r>
              <a:rPr lang="hr-HR" sz="1400" dirty="0">
                <a:solidFill>
                  <a:prstClr val="black"/>
                </a:solidFill>
                <a:cs typeface="Times New Roman" pitchFamily="18" charset="0"/>
              </a:rPr>
              <a:t>100% ukupnih prihvatljivih </a:t>
            </a:r>
            <a:r>
              <a:rPr lang="hr-HR" sz="1400" dirty="0" smtClean="0">
                <a:solidFill>
                  <a:prstClr val="black"/>
                </a:solidFill>
                <a:cs typeface="Times New Roman" pitchFamily="18" charset="0"/>
              </a:rPr>
              <a:t>troškova</a:t>
            </a:r>
          </a:p>
          <a:p>
            <a:r>
              <a:rPr lang="hr-HR" sz="1400" b="1" dirty="0" smtClean="0"/>
              <a:t>Visina potpore</a:t>
            </a:r>
            <a:r>
              <a:rPr lang="hr-HR" sz="1400" dirty="0" smtClean="0"/>
              <a:t>: 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50.000  € 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isplata u </a:t>
            </a:r>
            <a:r>
              <a:rPr lang="hr-HR" sz="1400" dirty="0"/>
              <a:t>2</a:t>
            </a:r>
            <a:r>
              <a:rPr lang="hr-HR" sz="1400" dirty="0" smtClean="0"/>
              <a:t> rate unutar 3 godine (</a:t>
            </a:r>
            <a:r>
              <a:rPr lang="hr-HR" sz="1400" dirty="0"/>
              <a:t>5</a:t>
            </a:r>
            <a:r>
              <a:rPr lang="hr-HR" sz="1400" dirty="0" smtClean="0"/>
              <a:t>0</a:t>
            </a:r>
            <a:r>
              <a:rPr lang="hr-HR" sz="1400" dirty="0"/>
              <a:t>% nakon </a:t>
            </a:r>
            <a:r>
              <a:rPr lang="hr-HR" sz="1400" dirty="0" smtClean="0"/>
              <a:t>odobrenja potpore, </a:t>
            </a:r>
            <a:r>
              <a:rPr lang="hr-HR" sz="1400" dirty="0"/>
              <a:t>50% </a:t>
            </a:r>
            <a:r>
              <a:rPr lang="hr-HR" sz="1400" dirty="0" smtClean="0"/>
              <a:t>nakon provedenih aktivnosti </a:t>
            </a:r>
            <a:r>
              <a:rPr lang="hr-HR" sz="1400" dirty="0"/>
              <a:t>iz poslovnog </a:t>
            </a:r>
            <a:r>
              <a:rPr lang="hr-HR" sz="1400" dirty="0" smtClean="0"/>
              <a:t>plana) </a:t>
            </a:r>
          </a:p>
          <a:p>
            <a:r>
              <a:rPr lang="hr-HR" sz="1400" b="1" dirty="0" smtClean="0"/>
              <a:t>Prihvatljiva ulaganja: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potpora </a:t>
            </a:r>
            <a:r>
              <a:rPr lang="hr-HR" sz="1400" dirty="0"/>
              <a:t>se dodjeljuje za provođenje aktivnosti navedenih u Poslovnom </a:t>
            </a:r>
            <a:r>
              <a:rPr lang="hr-HR" sz="1400" dirty="0" smtClean="0"/>
              <a:t>planu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prihvatljive su aktivnosti </a:t>
            </a:r>
            <a:r>
              <a:rPr lang="hr-HR" sz="1400" dirty="0"/>
              <a:t>iz </a:t>
            </a:r>
            <a:r>
              <a:rPr lang="hr-HR" sz="1400" dirty="0" smtClean="0"/>
              <a:t>sektora:</a:t>
            </a:r>
            <a:r>
              <a:rPr lang="hr-HR" sz="1400" dirty="0"/>
              <a:t>	</a:t>
            </a:r>
            <a:endParaRPr lang="hr-HR" sz="1400" dirty="0" smtClean="0"/>
          </a:p>
          <a:p>
            <a:pPr marL="742950" lvl="1" indent="-285750">
              <a:buFontTx/>
              <a:buChar char="-"/>
            </a:pPr>
            <a:r>
              <a:rPr lang="hr-HR" sz="1400" dirty="0" smtClean="0"/>
              <a:t>turizam </a:t>
            </a:r>
            <a:r>
              <a:rPr lang="hr-HR" sz="1400" dirty="0"/>
              <a:t>u ruralnom području</a:t>
            </a:r>
          </a:p>
          <a:p>
            <a:pPr marL="742950" lvl="1" indent="-285750">
              <a:buFontTx/>
              <a:buChar char="-"/>
            </a:pPr>
            <a:r>
              <a:rPr lang="hr-HR" sz="1400" dirty="0" smtClean="0"/>
              <a:t>tradicijski</a:t>
            </a:r>
            <a:r>
              <a:rPr lang="hr-HR" sz="1400" dirty="0"/>
              <a:t>, umjetnički obrti,  izrada suvenira</a:t>
            </a:r>
          </a:p>
          <a:p>
            <a:pPr marL="742950" lvl="1" indent="-285750">
              <a:buFontTx/>
              <a:buChar char="-"/>
            </a:pPr>
            <a:r>
              <a:rPr lang="hr-HR" sz="1400" dirty="0" smtClean="0"/>
              <a:t>usluge </a:t>
            </a:r>
            <a:r>
              <a:rPr lang="hr-HR" sz="1400" dirty="0"/>
              <a:t>u ruralnim područjima</a:t>
            </a:r>
          </a:p>
          <a:p>
            <a:pPr marL="742950" lvl="1" indent="-285750">
              <a:buFontTx/>
              <a:buChar char="-"/>
            </a:pPr>
            <a:r>
              <a:rPr lang="hr-HR" sz="1400" dirty="0" smtClean="0"/>
              <a:t>prerada</a:t>
            </a:r>
            <a:r>
              <a:rPr lang="hr-HR" sz="1400" dirty="0"/>
              <a:t>/ trženje proizvoda</a:t>
            </a:r>
          </a:p>
          <a:p>
            <a:r>
              <a:rPr lang="hr-HR" sz="1400" b="1" dirty="0" smtClean="0"/>
              <a:t>Uvjeti prihvatljivosti: </a:t>
            </a:r>
          </a:p>
          <a:p>
            <a:pPr marL="285750" lvl="0" indent="-285750">
              <a:buFontTx/>
              <a:buChar char="-"/>
            </a:pPr>
            <a:r>
              <a:rPr lang="hr-HR" sz="1400" dirty="0" smtClean="0"/>
              <a:t>poljoprivredno </a:t>
            </a:r>
            <a:r>
              <a:rPr lang="hr-HR" sz="1400" dirty="0"/>
              <a:t>gospodarstvo u trenutku podnošenja Zahtjeva za potporu pripada ekonomskoj veličini iskazanoj u ukupnom standardnom ekonomskom rezultatu poljoprivrednog gospodarstva od </a:t>
            </a:r>
            <a:r>
              <a:rPr lang="hr-HR" sz="1400" dirty="0" smtClean="0"/>
              <a:t>najmanje 1.000 eura</a:t>
            </a:r>
          </a:p>
          <a:p>
            <a:pPr marL="285750" indent="-285750">
              <a:buFontTx/>
              <a:buChar char="-"/>
            </a:pPr>
            <a:r>
              <a:rPr lang="hr-HR" sz="1400" dirty="0"/>
              <a:t>u</a:t>
            </a:r>
            <a:r>
              <a:rPr lang="hr-HR" sz="1400" dirty="0" smtClean="0"/>
              <a:t>laganje </a:t>
            </a:r>
            <a:r>
              <a:rPr lang="hr-HR" sz="1400" dirty="0"/>
              <a:t>u pokretanje nepoljoprivredne djelatnosti se provodi u ruralnom području u naseljima s najviše 5.000 stanovnika i u području jedinice lokalne samouprave u kojoj je sjedište poljoprivrednog </a:t>
            </a:r>
            <a:r>
              <a:rPr lang="hr-HR" sz="1400" dirty="0" smtClean="0"/>
              <a:t>gospodarstva</a:t>
            </a:r>
          </a:p>
          <a:p>
            <a:pPr marL="285750" lvl="0" indent="-285750">
              <a:buFontTx/>
              <a:buChar char="-"/>
            </a:pPr>
            <a:r>
              <a:rPr lang="hr-HR" sz="1400" dirty="0"/>
              <a:t>Potpora se dodjeljuje za novu nepoljoprivrednu djelatnost koja nije započeta do vremena podnošenja Zahtjeva za potporu,</a:t>
            </a:r>
          </a:p>
          <a:p>
            <a:pPr marL="285750" indent="-285750">
              <a:buFontTx/>
              <a:buChar char="-"/>
            </a:pPr>
            <a:endParaRPr lang="hr-HR" sz="1400" dirty="0" smtClean="0"/>
          </a:p>
          <a:p>
            <a:pPr marL="285750" lvl="0" indent="-285750">
              <a:buFontTx/>
              <a:buChar char="-"/>
            </a:pPr>
            <a:endParaRPr lang="hr-HR" sz="1400" dirty="0"/>
          </a:p>
          <a:p>
            <a:endParaRPr lang="hr-HR" sz="1400" dirty="0" smtClean="0"/>
          </a:p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§"/>
              <a:tabLst>
                <a:tab pos="457200" algn="l"/>
              </a:tabLst>
              <a:defRPr/>
            </a:pPr>
            <a:endParaRPr lang="hr-HR" sz="1400" dirty="0" smtClean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Clr>
                <a:srgbClr val="002060"/>
              </a:buClr>
              <a:buFont typeface="Arial" pitchFamily="34" charset="0"/>
              <a:buNone/>
              <a:defRPr/>
            </a:pPr>
            <a:endParaRPr lang="hr-HR" sz="1400" dirty="0"/>
          </a:p>
        </p:txBody>
      </p:sp>
      <p:sp>
        <p:nvSpPr>
          <p:cNvPr id="5" name="Left Arrow 11">
            <a:hlinkClick r:id="rId2" action="ppaction://hlinksldjump"/>
          </p:cNvPr>
          <p:cNvSpPr/>
          <p:nvPr/>
        </p:nvSpPr>
        <p:spPr>
          <a:xfrm>
            <a:off x="8748464" y="6450725"/>
            <a:ext cx="220698" cy="216024"/>
          </a:xfrm>
          <a:prstGeom prst="leftArrow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  <p:sp>
        <p:nvSpPr>
          <p:cNvPr id="7" name="Left Arrow 11">
            <a:hlinkClick r:id="" action="ppaction://noaction"/>
          </p:cNvPr>
          <p:cNvSpPr/>
          <p:nvPr/>
        </p:nvSpPr>
        <p:spPr>
          <a:xfrm>
            <a:off x="8371719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7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61869" y="620688"/>
            <a:ext cx="8496944" cy="5938049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rgbClr val="002060"/>
              </a:buClr>
              <a:buFont typeface="Arial" pitchFamily="34" charset="0"/>
              <a:buNone/>
              <a:defRPr/>
            </a:pPr>
            <a:r>
              <a:rPr lang="hr-HR" altLang="sr-Latn-RS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MJERA 6 -  RAZVOJ POLJOPRIVREDNIH GOSPODARSTVA I POSLOVANJA </a:t>
            </a:r>
          </a:p>
          <a:p>
            <a:pPr lvl="0"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6.3. </a:t>
            </a:r>
            <a:r>
              <a:rPr lang="hr-HR" sz="1600" b="1" dirty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Potpora razvoju malih poljoprivrednih </a:t>
            </a:r>
            <a:r>
              <a:rPr lang="hr-HR" sz="1600" b="1" dirty="0" smtClean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gospodarstava</a:t>
            </a:r>
          </a:p>
          <a:p>
            <a:pPr lvl="0"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endParaRPr lang="hr-HR" sz="1600" b="1" dirty="0">
              <a:solidFill>
                <a:srgbClr val="9BBB59">
                  <a:lumMod val="50000"/>
                </a:srgbClr>
              </a:solidFill>
              <a:cs typeface="Times New Roman" pitchFamily="18" charset="0"/>
            </a:endParaRPr>
          </a:p>
          <a:p>
            <a:r>
              <a:rPr lang="hr-HR" sz="1400" b="1" dirty="0" smtClean="0">
                <a:solidFill>
                  <a:prstClr val="black"/>
                </a:solidFill>
              </a:rPr>
              <a:t>Korisnici: </a:t>
            </a:r>
            <a:r>
              <a:rPr lang="hr-HR" sz="1400" dirty="0"/>
              <a:t>mala poljoprivredna gospodarstva</a:t>
            </a:r>
            <a:r>
              <a:rPr lang="hr-HR" sz="1400" dirty="0">
                <a:solidFill>
                  <a:prstClr val="black"/>
                </a:solidFill>
              </a:rPr>
              <a:t> upisana u Upisnik poljoprivrednih gospodarstava </a:t>
            </a:r>
            <a:endParaRPr lang="hr-HR" sz="1400" dirty="0" smtClean="0">
              <a:solidFill>
                <a:prstClr val="black"/>
              </a:solidFill>
            </a:endParaRPr>
          </a:p>
          <a:p>
            <a:r>
              <a:rPr lang="hr-HR" sz="1400" b="1" dirty="0" smtClean="0">
                <a:solidFill>
                  <a:prstClr val="black"/>
                </a:solidFill>
              </a:rPr>
              <a:t>Intenzitet potpore: </a:t>
            </a:r>
            <a:r>
              <a:rPr lang="hr-HR" sz="1400" dirty="0" smtClean="0">
                <a:solidFill>
                  <a:prstClr val="black"/>
                </a:solidFill>
                <a:cs typeface="Times New Roman" pitchFamily="18" charset="0"/>
              </a:rPr>
              <a:t>do </a:t>
            </a:r>
            <a:r>
              <a:rPr lang="hr-HR" sz="1400" dirty="0">
                <a:solidFill>
                  <a:prstClr val="black"/>
                </a:solidFill>
                <a:cs typeface="Times New Roman" pitchFamily="18" charset="0"/>
              </a:rPr>
              <a:t>100% ukupnih prihvatljivih </a:t>
            </a:r>
            <a:r>
              <a:rPr lang="hr-HR" sz="1400" dirty="0" smtClean="0">
                <a:solidFill>
                  <a:prstClr val="black"/>
                </a:solidFill>
                <a:cs typeface="Times New Roman" pitchFamily="18" charset="0"/>
              </a:rPr>
              <a:t>troškova</a:t>
            </a:r>
          </a:p>
          <a:p>
            <a:endParaRPr lang="hr-HR" sz="1400" dirty="0" smtClean="0">
              <a:solidFill>
                <a:prstClr val="black"/>
              </a:solidFill>
              <a:cs typeface="Times New Roman" pitchFamily="18" charset="0"/>
            </a:endParaRPr>
          </a:p>
          <a:p>
            <a:r>
              <a:rPr lang="hr-HR" sz="1400" b="1" dirty="0" smtClean="0"/>
              <a:t>Visina potpore</a:t>
            </a:r>
            <a:r>
              <a:rPr lang="hr-HR" sz="1400" dirty="0" smtClean="0"/>
              <a:t>: 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15.000  € 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isplata u </a:t>
            </a:r>
            <a:r>
              <a:rPr lang="hr-HR" sz="1400" dirty="0"/>
              <a:t>2</a:t>
            </a:r>
            <a:r>
              <a:rPr lang="hr-HR" sz="1400" dirty="0" smtClean="0"/>
              <a:t> rate unutar 3 </a:t>
            </a:r>
            <a:r>
              <a:rPr lang="hr-HR" sz="1400" dirty="0"/>
              <a:t>godine (50% nakon odobrenja potpore, 50% nakon provedenih aktivnosti iz poslovnog plana) </a:t>
            </a:r>
          </a:p>
          <a:p>
            <a:r>
              <a:rPr lang="hr-HR" sz="1400" b="1" dirty="0" smtClean="0"/>
              <a:t>Prihvatljiva ulaganja: 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potpora </a:t>
            </a:r>
            <a:r>
              <a:rPr lang="hr-HR" sz="1400" dirty="0"/>
              <a:t>se dodjeljuje za provođenje aktivnosti navedenih u Poslovnom </a:t>
            </a:r>
            <a:r>
              <a:rPr lang="hr-HR" sz="1400" dirty="0" smtClean="0"/>
              <a:t>planu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prihvatljive </a:t>
            </a:r>
            <a:r>
              <a:rPr lang="hr-HR" sz="1400" dirty="0"/>
              <a:t>su sve aktivnosti potrebne za obavljanje poljoprivredne djelatnosti sukladno Zakonu o </a:t>
            </a:r>
            <a:r>
              <a:rPr lang="hr-HR" sz="1400" dirty="0" smtClean="0"/>
              <a:t>poljoprivredi (kupnja </a:t>
            </a:r>
            <a:r>
              <a:rPr lang="hr-HR" sz="1400" dirty="0"/>
              <a:t>domaćih životinja, </a:t>
            </a:r>
            <a:r>
              <a:rPr lang="hr-HR" sz="1400" dirty="0" smtClean="0"/>
              <a:t>kupnja </a:t>
            </a:r>
            <a:r>
              <a:rPr lang="hr-HR" sz="1400" dirty="0"/>
              <a:t>objekata, poljoprivredne mehanizacije, strojeva i opreme, kupnju ili zakup poljoprivrednog zemljišta, građenje poljoprivrednih objekata te </a:t>
            </a:r>
            <a:r>
              <a:rPr lang="hr-HR" sz="1400" dirty="0" smtClean="0"/>
              <a:t>ostalo)</a:t>
            </a:r>
          </a:p>
          <a:p>
            <a:pPr marL="285750" indent="-285750">
              <a:buFontTx/>
              <a:buChar char="-"/>
            </a:pPr>
            <a:endParaRPr lang="hr-HR" sz="1400" dirty="0" smtClean="0"/>
          </a:p>
          <a:p>
            <a:r>
              <a:rPr lang="hr-HR" sz="1400" b="1" dirty="0" smtClean="0"/>
              <a:t>Uvjeti prihvatljivosti: </a:t>
            </a:r>
          </a:p>
          <a:p>
            <a:pPr marL="285750" lvl="0" indent="-285750">
              <a:buFontTx/>
              <a:buChar char="-"/>
            </a:pPr>
            <a:r>
              <a:rPr lang="hr-HR" sz="1400" dirty="0" smtClean="0"/>
              <a:t>poljoprivredno </a:t>
            </a:r>
            <a:r>
              <a:rPr lang="hr-HR" sz="1400" dirty="0"/>
              <a:t>gospodarstvo u trenutku podnošenja Zahtjeva za potporu pripada ekonomskoj veličini iskazanoj u ukupnom standardnom ekonomskom rezultatu poljoprivrednog gospodarstva od </a:t>
            </a:r>
            <a:r>
              <a:rPr lang="hr-HR" sz="1400" dirty="0" smtClean="0"/>
              <a:t>2.000 </a:t>
            </a:r>
            <a:r>
              <a:rPr lang="hr-HR" sz="1400" dirty="0"/>
              <a:t>eura do 7</a:t>
            </a:r>
            <a:r>
              <a:rPr lang="hr-HR" sz="1400" dirty="0" smtClean="0"/>
              <a:t>.999 eura</a:t>
            </a:r>
          </a:p>
          <a:p>
            <a:pPr marL="285750" lvl="0" indent="-285750">
              <a:buFontTx/>
              <a:buChar char="-"/>
            </a:pPr>
            <a:endParaRPr lang="hr-HR" sz="1400" dirty="0" smtClean="0"/>
          </a:p>
          <a:p>
            <a:pPr marL="285750" lvl="0" indent="-285750">
              <a:buFontTx/>
              <a:buChar char="-"/>
            </a:pPr>
            <a:endParaRPr lang="hr-HR" sz="1400" dirty="0"/>
          </a:p>
          <a:p>
            <a:endParaRPr lang="hr-HR" sz="1400" dirty="0" smtClean="0"/>
          </a:p>
        </p:txBody>
      </p:sp>
      <p:sp>
        <p:nvSpPr>
          <p:cNvPr id="5" name="Left Arrow 11">
            <a:hlinkClick r:id="rId2" action="ppaction://hlinksldjump"/>
          </p:cNvPr>
          <p:cNvSpPr/>
          <p:nvPr/>
        </p:nvSpPr>
        <p:spPr>
          <a:xfrm>
            <a:off x="8748464" y="6450725"/>
            <a:ext cx="220698" cy="216024"/>
          </a:xfrm>
          <a:prstGeom prst="leftArrow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  <p:sp>
        <p:nvSpPr>
          <p:cNvPr id="7" name="Left Arrow 11">
            <a:hlinkClick r:id="" action="ppaction://noaction"/>
          </p:cNvPr>
          <p:cNvSpPr/>
          <p:nvPr/>
        </p:nvSpPr>
        <p:spPr>
          <a:xfrm>
            <a:off x="8371719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61869" y="620688"/>
            <a:ext cx="8496944" cy="5938049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rgbClr val="002060"/>
              </a:buClr>
              <a:buFont typeface="Arial" pitchFamily="34" charset="0"/>
              <a:buNone/>
              <a:defRPr/>
            </a:pPr>
            <a:r>
              <a:rPr lang="hr-HR" altLang="sr-Latn-RS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MJERA 6 -  RAZVOJ POLJOPRIVREDNIH GOSPODARSTVA I POSLOVANJA </a:t>
            </a:r>
          </a:p>
          <a:p>
            <a:pPr lvl="0">
              <a:lnSpc>
                <a:spcPct val="150000"/>
              </a:lnSpc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6.4. </a:t>
            </a:r>
            <a:r>
              <a:rPr lang="hr-HR" sz="1600" b="1" dirty="0">
                <a:solidFill>
                  <a:srgbClr val="9BBB59">
                    <a:lumMod val="50000"/>
                  </a:srgbClr>
                </a:solidFill>
              </a:rPr>
              <a:t>Ulaganja u razvoj nepoljoprivrednih djelatnosti u ruralnim područjima</a:t>
            </a:r>
          </a:p>
          <a:p>
            <a:r>
              <a:rPr lang="hr-HR" sz="1400" b="1" dirty="0" smtClean="0">
                <a:solidFill>
                  <a:prstClr val="black"/>
                </a:solidFill>
              </a:rPr>
              <a:t>Korisnici: </a:t>
            </a:r>
            <a:r>
              <a:rPr lang="hr-HR" sz="1400" dirty="0">
                <a:solidFill>
                  <a:prstClr val="black"/>
                </a:solidFill>
              </a:rPr>
              <a:t>poljoprivredna gospodarstva upisana u Upisnik poljoprivrednih gospodarstava u rangu mikro i malih poslovnih subjekata, </a:t>
            </a:r>
            <a:r>
              <a:rPr lang="hr-HR" sz="1400" dirty="0"/>
              <a:t>te fizičke osobe u svojstvu nositelja ili člana obiteljskog poljoprivrednog gospodarstva </a:t>
            </a:r>
            <a:r>
              <a:rPr lang="hr-HR" sz="1400" b="1" dirty="0" smtClean="0">
                <a:solidFill>
                  <a:prstClr val="black"/>
                </a:solidFill>
              </a:rPr>
              <a:t>Intenzitet potpore: </a:t>
            </a:r>
            <a:r>
              <a:rPr lang="hr-HR" sz="1400" dirty="0" smtClean="0">
                <a:solidFill>
                  <a:prstClr val="black"/>
                </a:solidFill>
                <a:cs typeface="Times New Roman" pitchFamily="18" charset="0"/>
              </a:rPr>
              <a:t>do 70 % </a:t>
            </a:r>
            <a:r>
              <a:rPr lang="hr-HR" sz="1400" dirty="0">
                <a:solidFill>
                  <a:prstClr val="black"/>
                </a:solidFill>
                <a:cs typeface="Times New Roman" pitchFamily="18" charset="0"/>
              </a:rPr>
              <a:t>ukupnih prihvatljivih </a:t>
            </a:r>
            <a:r>
              <a:rPr lang="hr-HR" sz="1400" dirty="0" smtClean="0">
                <a:solidFill>
                  <a:prstClr val="black"/>
                </a:solidFill>
                <a:cs typeface="Times New Roman" pitchFamily="18" charset="0"/>
              </a:rPr>
              <a:t>troškova</a:t>
            </a:r>
          </a:p>
          <a:p>
            <a:r>
              <a:rPr lang="hr-HR" sz="1400" b="1" dirty="0" smtClean="0"/>
              <a:t>Visina potpore</a:t>
            </a:r>
            <a:r>
              <a:rPr lang="hr-HR" sz="1400" dirty="0" smtClean="0"/>
              <a:t>: </a:t>
            </a:r>
          </a:p>
          <a:p>
            <a:pPr marL="285750" indent="-285750">
              <a:buFontTx/>
              <a:buChar char="-"/>
            </a:pPr>
            <a:r>
              <a:rPr lang="hr-HR" sz="1400" dirty="0" smtClean="0"/>
              <a:t>3.500 - 200.000  € </a:t>
            </a:r>
          </a:p>
          <a:p>
            <a:pPr marL="285750" indent="-285750">
              <a:buFontTx/>
              <a:buChar char="-"/>
            </a:pPr>
            <a:r>
              <a:rPr lang="hr-HR" sz="1400" dirty="0"/>
              <a:t>maksimalni iznos javne potpore po prijavljenom korisniku iznosi 200.000 eura u protuvrijednosti u kunama </a:t>
            </a:r>
            <a:r>
              <a:rPr lang="hr-HR" sz="1400" dirty="0" smtClean="0"/>
              <a:t>se promatra tijekom </a:t>
            </a:r>
            <a:r>
              <a:rPr lang="hr-HR" sz="1400" dirty="0"/>
              <a:t>razdoblja od tri uzastopne fiskalne godine. Primjenjuju se „de </a:t>
            </a:r>
            <a:r>
              <a:rPr lang="hr-HR" sz="1400" dirty="0" err="1"/>
              <a:t>minimis</a:t>
            </a:r>
            <a:r>
              <a:rPr lang="hr-HR" sz="1400" dirty="0"/>
              <a:t>“ pravila potpore sukladno u odredbama o potporama male vrijednosti (UREDBA KOMISIJE (EU) br. 1401/2013 od 18. prosinca 2013. o primjeni članaka 107. i 108. Ugovora o funkcioniranju Europske unije na de </a:t>
            </a:r>
            <a:r>
              <a:rPr lang="hr-HR" sz="1400" dirty="0" err="1"/>
              <a:t>minimis</a:t>
            </a:r>
            <a:r>
              <a:rPr lang="hr-HR" sz="1400" dirty="0"/>
              <a:t> potpore</a:t>
            </a:r>
            <a:r>
              <a:rPr lang="hr-HR" sz="1400" dirty="0" smtClean="0"/>
              <a:t>)</a:t>
            </a:r>
          </a:p>
          <a:p>
            <a:r>
              <a:rPr lang="hr-HR" sz="1400" b="1" dirty="0" smtClean="0"/>
              <a:t>Prihvatljiva ulaganja</a:t>
            </a:r>
            <a:r>
              <a:rPr lang="hr-HR" sz="1400" dirty="0" smtClean="0"/>
              <a:t>: </a:t>
            </a:r>
          </a:p>
          <a:p>
            <a:pPr marL="285750" indent="-285750">
              <a:buFontTx/>
              <a:buChar char="-"/>
            </a:pPr>
            <a:r>
              <a:rPr lang="hr-HR" sz="1400" dirty="0"/>
              <a:t>prihvatljive su </a:t>
            </a:r>
            <a:r>
              <a:rPr lang="hr-HR" sz="1400" dirty="0" smtClean="0"/>
              <a:t>troškovi </a:t>
            </a:r>
            <a:r>
              <a:rPr lang="hr-HR" sz="1400" dirty="0"/>
              <a:t>iz sektora:	</a:t>
            </a:r>
          </a:p>
          <a:p>
            <a:pPr marL="742950" lvl="1" indent="-285750">
              <a:buFontTx/>
              <a:buChar char="-"/>
            </a:pPr>
            <a:r>
              <a:rPr lang="hr-HR" sz="1400" dirty="0"/>
              <a:t>turizam u ruralnom području</a:t>
            </a:r>
          </a:p>
          <a:p>
            <a:pPr marL="742950" lvl="1" indent="-285750">
              <a:buFontTx/>
              <a:buChar char="-"/>
            </a:pPr>
            <a:r>
              <a:rPr lang="hr-HR" sz="1400" dirty="0"/>
              <a:t>tradicijski, umjetnički obrti,  izrada suvenira</a:t>
            </a:r>
          </a:p>
          <a:p>
            <a:pPr marL="742950" lvl="1" indent="-285750">
              <a:buFontTx/>
              <a:buChar char="-"/>
            </a:pPr>
            <a:r>
              <a:rPr lang="hr-HR" sz="1400" dirty="0"/>
              <a:t>usluge u ruralnim područjima</a:t>
            </a:r>
          </a:p>
          <a:p>
            <a:pPr marL="742950" lvl="1" indent="-285750">
              <a:buFontTx/>
              <a:buChar char="-"/>
            </a:pPr>
            <a:r>
              <a:rPr lang="hr-HR" sz="1400" dirty="0"/>
              <a:t>prerada/ trženje </a:t>
            </a:r>
            <a:r>
              <a:rPr lang="hr-HR" sz="1400" dirty="0" smtClean="0"/>
              <a:t>proizvoda</a:t>
            </a:r>
          </a:p>
          <a:p>
            <a:pPr marL="742950" lvl="1" indent="-285750">
              <a:buFontTx/>
              <a:buChar char="-"/>
            </a:pPr>
            <a:endParaRPr lang="hr-HR" sz="1400" dirty="0" smtClean="0"/>
          </a:p>
          <a:p>
            <a:r>
              <a:rPr lang="hr-HR" sz="1400" b="1" dirty="0" smtClean="0"/>
              <a:t>Uvjeti prihvatljivosti: </a:t>
            </a:r>
          </a:p>
          <a:p>
            <a:pPr marL="285750" lvl="0" indent="-285750">
              <a:buFontTx/>
              <a:buChar char="-"/>
            </a:pPr>
            <a:r>
              <a:rPr lang="hr-HR" sz="1400" dirty="0" smtClean="0"/>
              <a:t>poljoprivredno </a:t>
            </a:r>
            <a:r>
              <a:rPr lang="hr-HR" sz="1400" dirty="0"/>
              <a:t>gospodarstvo u trenutku podnošenja Zahtjeva za potporu pripada ekonomskoj veličini iskazanoj u ukupnom standardnom ekonomskom rezultatu poljoprivrednog gospodarstva od </a:t>
            </a:r>
            <a:r>
              <a:rPr lang="hr-HR" sz="1400" dirty="0" smtClean="0"/>
              <a:t>najmanje 2.000 eura</a:t>
            </a:r>
          </a:p>
          <a:p>
            <a:pPr marL="285750" lvl="0" indent="-285750">
              <a:buFontTx/>
              <a:buChar char="-"/>
            </a:pPr>
            <a:endParaRPr lang="hr-HR" sz="1400" dirty="0" smtClean="0"/>
          </a:p>
          <a:p>
            <a:pPr marL="285750" lvl="0" indent="-285750">
              <a:buFontTx/>
              <a:buChar char="-"/>
            </a:pPr>
            <a:endParaRPr lang="hr-HR" sz="1400" dirty="0"/>
          </a:p>
        </p:txBody>
      </p:sp>
      <p:sp>
        <p:nvSpPr>
          <p:cNvPr id="5" name="Left Arrow 11">
            <a:hlinkClick r:id="rId2" action="ppaction://hlinksldjump"/>
          </p:cNvPr>
          <p:cNvSpPr/>
          <p:nvPr/>
        </p:nvSpPr>
        <p:spPr>
          <a:xfrm>
            <a:off x="8748464" y="6450725"/>
            <a:ext cx="220698" cy="216024"/>
          </a:xfrm>
          <a:prstGeom prst="leftArrow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  <p:sp>
        <p:nvSpPr>
          <p:cNvPr id="7" name="Left Arrow 11">
            <a:hlinkClick r:id="" action="ppaction://noaction"/>
          </p:cNvPr>
          <p:cNvSpPr/>
          <p:nvPr/>
        </p:nvSpPr>
        <p:spPr>
          <a:xfrm>
            <a:off x="8371719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464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573300070"/>
              </p:ext>
            </p:extLst>
          </p:nvPr>
        </p:nvGraphicFramePr>
        <p:xfrm>
          <a:off x="0" y="620688"/>
          <a:ext cx="8964488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560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sadržaja 2"/>
          <p:cNvSpPr>
            <a:spLocks noGrp="1"/>
          </p:cNvSpPr>
          <p:nvPr>
            <p:ph idx="4294967295"/>
          </p:nvPr>
        </p:nvSpPr>
        <p:spPr>
          <a:xfrm>
            <a:off x="407289" y="429437"/>
            <a:ext cx="8496944" cy="6237312"/>
          </a:xfrm>
        </p:spPr>
        <p:txBody>
          <a:bodyPr/>
          <a:lstStyle/>
          <a:p>
            <a:endParaRPr lang="hr-HR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MJERA </a:t>
            </a:r>
            <a:r>
              <a:rPr lang="hr-HR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4 - ULAGANJA U FIZIČKU IMOVINU </a:t>
            </a:r>
          </a:p>
          <a:p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4.1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. Potpora za ulaganja u poljoprivredna gospodarstva</a:t>
            </a:r>
            <a:r>
              <a:rPr lang="hr-HR" b="1" dirty="0"/>
              <a:t/>
            </a:r>
            <a:br>
              <a:rPr lang="hr-HR" b="1" dirty="0"/>
            </a:br>
            <a:endParaRPr lang="hr-HR" b="1" dirty="0" smtClean="0"/>
          </a:p>
          <a:p>
            <a:r>
              <a:rPr lang="hr-HR" sz="1400" dirty="0" err="1" smtClean="0"/>
              <a:t>Podmjera</a:t>
            </a:r>
            <a:r>
              <a:rPr lang="hr-HR" sz="1400" dirty="0" smtClean="0"/>
              <a:t> </a:t>
            </a:r>
            <a:r>
              <a:rPr lang="hr-HR" sz="1400" dirty="0"/>
              <a:t>4.1. sastoji se od tri tipa Operacija i to:</a:t>
            </a:r>
          </a:p>
          <a:p>
            <a:r>
              <a:rPr lang="hr-HR" sz="1400" dirty="0"/>
              <a:t>4.1.1. Restrukturiranje, modernizacija i povećanje konkurentnosti poljoprivrednih gospodarstava </a:t>
            </a:r>
            <a:endParaRPr lang="hr-HR" sz="1400" dirty="0" smtClean="0"/>
          </a:p>
          <a:p>
            <a:r>
              <a:rPr lang="hr-HR" sz="1400" dirty="0" smtClean="0"/>
              <a:t>4.1.2</a:t>
            </a:r>
            <a:r>
              <a:rPr lang="hr-HR" sz="1400" dirty="0"/>
              <a:t>. Zbrinjavanje, rukovanje i korištenje stajskog gnojiva u cilju smanjenja štetnog utjecaja na okoliš </a:t>
            </a:r>
            <a:endParaRPr lang="hr-HR" sz="1400" dirty="0" smtClean="0"/>
          </a:p>
          <a:p>
            <a:r>
              <a:rPr lang="hr-HR" sz="1400" dirty="0" smtClean="0"/>
              <a:t>4.1.3</a:t>
            </a:r>
            <a:r>
              <a:rPr lang="hr-HR" sz="1400" dirty="0"/>
              <a:t>. Korištenje obnovljivih izvora </a:t>
            </a:r>
            <a:r>
              <a:rPr lang="hr-HR" sz="1400" dirty="0" smtClean="0"/>
              <a:t>energije</a:t>
            </a:r>
            <a:endParaRPr lang="hr-HR" b="1" dirty="0" smtClean="0"/>
          </a:p>
          <a:p>
            <a:endParaRPr lang="hr-HR" sz="1400" b="1" dirty="0" smtClean="0">
              <a:solidFill>
                <a:prstClr val="black"/>
              </a:solidFill>
            </a:endParaRPr>
          </a:p>
          <a:p>
            <a:r>
              <a:rPr lang="hr-HR" sz="1400" b="1" dirty="0" smtClean="0">
                <a:solidFill>
                  <a:prstClr val="black"/>
                </a:solidFill>
              </a:rPr>
              <a:t>Korisnici:</a:t>
            </a:r>
          </a:p>
          <a:p>
            <a:pPr lvl="0">
              <a:defRPr/>
            </a:pPr>
            <a:r>
              <a:rPr lang="hr-HR" sz="1400" dirty="0" smtClean="0"/>
              <a:t>Korisnici su </a:t>
            </a:r>
            <a:r>
              <a:rPr lang="hr-HR" sz="1400" dirty="0"/>
              <a:t>fizičke i pravne osobe upisane u Upisnik poljoprivrednih gospodarstava </a:t>
            </a:r>
            <a:r>
              <a:rPr lang="hr-HR" sz="1400" dirty="0" smtClean="0"/>
              <a:t>osim </a:t>
            </a:r>
            <a:r>
              <a:rPr lang="hr-HR" sz="1400" dirty="0"/>
              <a:t>fizičkih i pravnih osoba čija je ekonomska veličina manja od 6.000 eura za ulaganja u sektoru voća, povrća i cvijeća i manja od 8.000 eura za ulaganja u ostalim </a:t>
            </a:r>
            <a:r>
              <a:rPr lang="hr-HR" sz="1400" dirty="0" smtClean="0"/>
              <a:t>sektorima </a:t>
            </a:r>
            <a:r>
              <a:rPr lang="hr-HR" sz="1400" dirty="0"/>
              <a:t>te proizvođačke grupe/organizacije </a:t>
            </a:r>
            <a:endParaRPr lang="hr-HR" sz="1400" b="1" dirty="0">
              <a:solidFill>
                <a:prstClr val="black"/>
              </a:solidFill>
            </a:endParaRPr>
          </a:p>
          <a:p>
            <a:pPr lvl="0">
              <a:defRPr/>
            </a:pPr>
            <a:endParaRPr lang="hr-HR" sz="1400" b="1" dirty="0">
              <a:solidFill>
                <a:prstClr val="black"/>
              </a:solidFill>
            </a:endParaRPr>
          </a:p>
          <a:p>
            <a:pPr marL="285750" lvl="0" indent="-285750">
              <a:buFontTx/>
              <a:buChar char="-"/>
              <a:defRPr/>
            </a:pP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u Operacijama 4.1.2. 4.1.3. korisnici su fizičke i pravne osobe </a:t>
            </a:r>
            <a:r>
              <a:rPr lang="hr-HR" sz="1400" dirty="0"/>
              <a:t>upisane u </a:t>
            </a:r>
            <a:endParaRPr lang="hr-HR" sz="1400" dirty="0" smtClean="0"/>
          </a:p>
          <a:p>
            <a:pPr marL="266700" lvl="0">
              <a:defRPr/>
            </a:pPr>
            <a:r>
              <a:rPr lang="hr-HR" sz="1400" dirty="0" smtClean="0"/>
              <a:t>Upisnik </a:t>
            </a:r>
            <a:r>
              <a:rPr lang="hr-HR" sz="1400" dirty="0"/>
              <a:t>poljoprivrednih </a:t>
            </a:r>
            <a:r>
              <a:rPr lang="hr-HR" sz="1400" dirty="0" smtClean="0"/>
              <a:t>gospodarstava bez obzira na ekonomsku </a:t>
            </a:r>
          </a:p>
          <a:p>
            <a:pPr marL="266700" lvl="0">
              <a:defRPr/>
            </a:pPr>
            <a:r>
              <a:rPr lang="hr-HR" sz="1400" dirty="0" smtClean="0"/>
              <a:t>veličinu gospodarstva</a:t>
            </a: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endParaRPr lang="hr-HR" dirty="0"/>
          </a:p>
        </p:txBody>
      </p:sp>
      <p:sp>
        <p:nvSpPr>
          <p:cNvPr id="2" name="AutoShape 5" descr="data:image/jpeg;base64,/9j/4AAQSkZJRgABAQAAAQABAAD/2wCEAAkGBhIQEBUSEhIUFBQVFBMUFRgSGRUWFBUUFxcWFBcXFRQZHSYeGBkjGRYXHy8hIygpLCwsFR49NTAqNSYrLCkBCQoKDgwOGg8PGi4kHxwsLCwpLCkqKSwsLCwsKSwsLCwsLCosLCksKiwsLCwsLCwpLCksLCwsLCwpLCwsLCwsLP/AABEIAOgA2QMBIgACEQEDEQH/xAAbAAEAAgMBAQAAAAAAAAAAAAAABQYBBAcDAv/EAEMQAAIBAgMFBQQHBQcEAwAAAAECAAMRBBIhBQYxQVETImFxgQcykaEUI0JSYnKxM4KSweEVU7LC0fDxQ2RzoiREY//EABkBAQADAQEAAAAAAAAAAAAAAAABAgMEBf/EACkRAAICAQMEAQMFAQAAAAAAAAABAhEDEiExBBNBUSIyYYEUQnGR8AX/2gAMAwEAAhEDEQA/AO4xEQBERAEREAREQBERAEREAREQBERAEREAREQBERAEREAREQBERAEREAREQBERAEREAREQBERAEREAREQBERAEREATBMwWkLtHfDCUHyPVBccVQM5X82UGx8DKSnGPLBNzM8MJixVQOuYA6jMCp+B1nuJZOwIiJIEREAREQBERAMGa5xYDhDe5FxobdLZuF/CbM8MThVqCzC/xHzGsq78A9bzN5Qdo4nEYOtkFV8jHuMTmA/CwOh05zewm9VYGzqhPqpI6g6iYLqI3T2M+4i4xIOjvOn2qbr1IswHnY3+UkMNtWlU0Vhfobg/AzZTi/Je0bkTAMzLkiIiAIiIAiJi8AXnnXrhFLMQoAuSdAB1JmntfbtHCpnrPlHIcWY9FHOc13t30bGDskU06d8xue89uGbkAONpyZ+pjiVeSHJI3979/TVvRwrFV4NUGjN+FOg8eJ8JKbj7nimgr1lGdu8qnXLf7TdWMiNx9zzVYV6otTU3RT9s9T+GdNAmHT45ZH3Mn4KpXuxaZERPSLmYiIAiIgCIiAIiIAmDMxAK3vHs4OddVe3mrrwI9JVlRqZ7KqNALo3h1HUfpOhbQwfaoVvlPEMNSpHA25+UgtoYNqajtKZqqNS1EEsviF974XnBnxO7RjOG9oisISfE8PPwPLUcORn0z5DY6oTYEXujfdbmD0+R661GvSzHsKqOR7yN3HHgaTWYeg+E98WVdTnDAEWvqGA8eTAGc6lpMyZw23Hp+/epTt7yi9RR1IH7QeI1HQ8ZPYbFLUUMjBlIuCNQZz/ZW0T7jG5U2v15A36+Ml8KzUmL0jbN7yn3WPiOTeI4zphnNIz9lviRuy9qdqCGXK41IFyCL2uDYSRnXGakrRtdmYmLyP23tulhKRq1WsOAA1Zm5Ko5mTKSirYPra22KWGpmpVYKo+JPIAczKTtb2o5hlw1M3P2qthbyQcf0lN3m3oq46tmbuot+zpg3Cg8z1Y9fhNSjT0te3Mnw/wB9dJ4vUdZJuoGTn6NjG46pVc1KrmpUPXl4C2gHgJPbo7qHEVAagOUWL/qAfE/d+Mzu3uhXrkMFNKnzqOO+w/Ap/oPOdP2ZsxKFNadMWUepJ5knmT1kdL0spy1z4EY3uzYpUgoAAsBoAOFhPuZie4lRqIiJIEREAREQBERABmljtsUaBAq1FQte2bS9uNpuzR2psiliaZp1UDqddeIPVTxB8RKyutgelLaVJxdaiEdQykfrPOptzDqbNXpA+NRB/OU7GeymmdaNVl8HAYfEayGxnsyxCi62b8tj8jb+c5HlzL9pRyfo6Ku8uEJt9Jo3/wDIn+s3addGAKsCORUgj5ThO0Nj16BtUQ/A3+B1+E1aDn7DWPT+o4TL9VNOpIjWdx2xu9h8Wtq1MMeTDR18VcaiUHbO6uJwJL03epR6qSGUfjQafvD1tI7Ye/WKwpAYmrT5rUJJHilTUjyNx5S4YP2nYSocrrUpj7zAMnqUJI9RJkseVW9mPjIpuG2n3gamv41HeH5lGjj5+cumzqwZRwIsNRqCDzHUSO3j3VR0+lYOzI3eZadipHNqdvmP+JCbv7Y+jsVc/Utrf+7Y/a/KeYnItWKdMzaov+Fur6Hx8xwtJum9xeQqEWVhY8Dcagg8weYm/s2tfMvQg/H+ono4ZVt7NImvvHvDTwVLtHuxOiKvFm42HQdTOL7wbxVsZUz1TwuFUe6iniFHjzPEy2+03aGbEZP7tLD8z94/LKJz1GF7nroBqSeQE83qs8pzcVwhNkhgMGWZQASWIUBRd2Y8FQc26ngJ1rdjcxMOgaoqtU0NuKofAn3m/EfS01twdzzhk7euL4h14HhRQ/YX8R+0fTlLkBOzpelUVqlyTGNbgCZiJ6JcREQBERAEREAREQBERAEREATBEzEA1sZgKdZClRQ6nkR+h5HxnPd4PZs4YvhiHHHIxtUHk/Bx56+JnS5i0zljUuSrimcDxOEemxSorIw+y4IPznm1cLxW/lqRO57T2PRxK5KtNXHK41H5SNR6SlbV9lCk5qFT92rr8Kg1HqDOWWBrgzeOuCh09qVqB7XC1HQ6Xyk2P56Z0I9JM9uuKpfSFVUe5WvSUiyt/eIvHs2ve3IzT2ru9icGbvTIXqdV9HGnoZoZg/DuvoQeDBhwPiOR8CZzTg6plbrZlx3G2qylsG5uNWok8rasnla7DyMuWwmvWr+ApfMMZzPZOOGelXtazrfw1sR6a+hnUN3kH1rjnVK+id39bx0snJ6X4Lx5OW+0ZrYuv+Zf8Czc9lu7HbVvpVQfV0TamDwarxv+6DfzI6TS9oGFdtp1VIutkqea5FAHncW9Z1ndrZIwuFpUbC6qM3i57zn+ImMGK80m/DL1bJMCZiJ65YREQBERAEREAREQBERAEREAREQBERAEREATFpmIB51KIYEMLg6EHUEeInN99dxhSBr4cdwXLoP+n1ZfwdRy8tJ0yfDrcWmWSCkiGrOFbHwhK1xrcPRe3QVMykj99B/GJ13dFf8A4qn7z1WPmajXlMr7IGHx1Sko0ehVFPyUriKY8bMjL5S47ok/Rh90s7J+RmL2PkWI9Jw4Y1lbIiqK5trBCptemhHvvSJ/JRVqpv4Fgo9Zf1Ep+G+t2255UcMR5M7Io+QaXATqwRq37ZKMxETpJEREAREQBERAEREAREQBERAEREAREQBERAEREATBEzEAqu9VDJiMNX6OEbyJyn/1Z597k1CKdWib3pVCuvIcP8p+M2978PmwxPNWB+Pc/wA0iN2MUBisVroyrV+Izn51PlPOm9Gb+SvkxuYe0x+Pq/ipUx5XqN/MS6Sl+zNSaWIqH7eJbXrlSmv63l0E68H0IlcCIibEiIiAIiIAiIgCIiAIiIAiIgCIiAIiIAiIgCIiAIiIBpbZp5qFQfgY/DX+UoeCxOSvUP8A2lRT+4AB8gs6LWW6kdQROZs2Q1zzakFHqqFrfCeT170tMqyyezOjbZ6t9+rXf41WX/LLYJXfZ/Sy7Nw3jTz/AMbM/wDmlinpYvpRZCIiaAREQBERAEREAREQBERAEREAREQBERAERMXgGZi88a2KVefoNT5ec12rMx4ADxOvraUckiyi2bpcdZgVB1E0c/lBHgJTuF+2b95y3blTKL//AJP8m/0tL1svEYgM/bikFzKKQolmOX7RcsBre3ATnm8z/UP1Haj07wPzE8z/AKEtSiYzVHRN0KWTZ+FXpQpf4AZL3kNskH6NRF2/Y0eGlu4vMTbyeB+c9KM9kaKGxvBp9SuYzbWGo1VL1h2g7iork6uQBmpg26atw1koNoEGxUfGXWRMODN68Xlfq703/ZpcD7TGwI6gAElfE2nzR3obi1MEfgN9PIyneiT2pFjiaeD2nTqjutr05/CbYaaqSfBRprkzERLECIiAIiIAiIgCJ5vWA/pPkVT0+ci0TR7T5LieFSqbGwF7G2vPleQdHeEG6nKWUsDkIDArxup6H9ZlPLGHJeONy4JoY9SSqspI0IDC48xxn3nbwlKxuGo9q9W1QFszGy31seeb8J+MjMXtilRU3qv3RYnMtMG2Yf3mmq8fxCcb6t3wdC6f7lw2tjXw5R8mdDfOR7ynkelrXE+/7apHUvlHHvA8LX/Sc7xewcfiwHor2dMqwzYl3OdXFiVpr3iLdeN+k8Nnbg4zDizYqtlvqiI4TXTu5q4t8I1zfy4+xKjHg6RV3iwy8ay6X4ZuV76W8D8JF7S36w9FGca2ubv3F4256nyA5yk47c/Gue5jqqA37tSnp/GHZufSUjbSVcDiQmNwxqtYOpvmzrpqrsDcZrg6A6QnOXH+/snTBcnbtk4vFhnqVshL5SqaqKSi/dAF7nXU39ZAbe2JWqU3ChCzGobA2BzXNhfzklu9t9cZQWopuSB5tYC5tyINwV4i1+Bm7XY5SRxsbeXOYZYqXPgPFGZjCbsU2oBBiqwvTVSadVwPdAOW+oFxpNvEbrUnFnqVWHQ1KgHTUKwlfbBVwjhcU4uxamrpSqLSFrCmcy5mBDE6m9uHOUnbW0drJfTD1F4ZqdP4XXNp6y8HF7bE6ZI6XV3X2bT1qZFtbjUYFSBoR3rg2EiNs7cwwajSoYmsEVkQrp2Lh70wHqMA7HvZuJHdN5QN2nxePepS+kU8PWAzZSiL2gGndsM2nO17TpOydl3wypXw9G9gtXKKdRWcaEk24216+U1XmK2K15s98NSzMEBCkad42a45Acbibv8AYhPvNYi2oGWVnenHGitqdJWyjQtcr3R4m/u2F730kXu37SEZjRxFsIwtlLVagpNryLAhfImYLa9ro2fuzodHYag3zsSSdSR8OEkcPWdBwLi1vEeNzqZVK20GIzU8Z2iaa02LjiB7yBukiamKrOQDWNrd5qv0jSwB91kVTx+8Oc0jnUeEZPHq5Z0ddpqdOY4gWNvMA3nrTxqHQH43B+comwMQ1GpkqVVqK6k/VU8tKmF6kXuxJta5Oh0lioVlqDMNVBtqLEW46cZ1wzWjGWFIsAMzIjBV2DgfZPlYdOJveSwm8ZWjGSp0ZiIliomDMxANKrRqZrqQQeR5eokftJ2AF1Ga5AIc6G19dL2k4ZE42k1yGQOhNxpqJz5Y0rRrB29yBxWPx1Nv2eYZfsVltxvf62mOXjKzjMHXNQ1aWCK1NW7SnWoLcka6IDcnxWW9sQNOgsB31PhpccL+MjnqVq1YUqaKLauzZGCr6Lcnw0nmylvXJ2RTSs5ni9pbXPdXSwCuCKLEm1muSgsSOkkN1cHX+lrWxeDqCjSDBHqIMiEgCmzMVAcqLAWGvHjOrYXYyUtQAXtYuQoZj1JUfpNmthFdDTcBlYEMDwIPWbJbcUUcjVwW2gVAqlQ9rnLwJtqRf/Wbf9pIOLfp5dZR968Kuz8K7LiaqHI3ZIzipTzW5B1LBRxIvIDBvtPEKG+m4GrTVsrZqTIxICtp9Xr7w16xqnW9fkaYvgvW1N9Ep6UkLva456d3UhfzW48RKLTxtbaGJZagTENqSCO7S4WRbGy2AN9b668p6bVahSQNXpds3usEaqUtmuQASgOhGlvsz73D3xwxxL4dKSUVCXBVVAOUgmwF7gak+fhMoylLc0cVEl8DuLUpVO0o1KWHUkFqQWq6kjmCavdPiBy6aScp7KxHH6SrWDgFqZDjMDluQ1iASDqt9JMZr9CDw8RMnX/mw/rNXFPkrbK41GrSe7gMGsHKG6XHA2IDJ8CLk8jMU6dN3BDi2gse6wbW3d6WzagkcPCWA09QbkeQ4+BHSc49qe1XwNShWo1EFTK3aUm4FMyhGsPdY6g2+6ONpksL1Ui2tItlXYaXDBUBBurZVuD1BI0/rNvB7PFNTY6kliVYjUnW9tDc9byhbve2fDtZMTSalp7wvVpi3l31HoZdsBvNhK/7KvQfholRM38LWadGnTyimq+D72jso1ASpGY8nPcPqBpp4GQmx90aFd3OKwwDUnACVMroRa61VI0ZSSRr903F+Evi946FIEsraX1ULb4kyqY/eKtj6qNg/qTh87ZycwqFwFamzKCoFuRBFxqRK/C7JeqqOhCktMWVFUcNFAHG2gE++1PX00tK3hd5K6IO2pKzAEkoDbTrlLD9PKelDffDs5psyU6i6MC4uGtmIIABGl/hKrJFk6GTNSkra5QD4WHz4/7M8KOLFPOpqrlp8S2VFUWzWbS2gPykHtjf/C0Tl7XtHOgp0bBr+Lk92RWFwz4ir27ogZsoCC7IFUWUWbumwvcka6w5tLYafZZ8Jvfha1XJSxNF2F/2ZvwsSC/u/wDEtGztoiqDY3sbZgCAb9L8fMaTXwewUUcbgm4ACKo04Cw4c5I0cME4Djx5k+ZnbjjJPc5MkotbHtEROgxEREAwZqbTwxqUnQEgspFxxm5MESGrJWzOVYj2dk1CcxVb3ZKT1KYe2tio0sSNZL7MrrgqjH6PkSrlzsinTLfLdrcNSJa9v4U1KJAJGoJsSLgcRcaj0lQq4PEKSUrMRlt3sr87jUFWJ8TeeVmg8b2O/HLuLcsI29hyuYVBa4vcHTzJ0Egts+0fDUgVot2tQAd2mDVP2T7qacCdSQAVsZG4vDYxxYm6/jR3HnlLayExW7OJK5XxDIgBJC0lQ2B4jMW07wEpGcn9RLxxRCYve+liK4+nYerUZ2HZqLvmFrKCiEfaucouPOXbZuxGdb9jSwynUq9NTVGgGq3IXgfeIPhPHcvdejQQVqYZ6tRSe0qa1FpkkBV+7e1yRa97cJaOyJHHqOlvSXmk1SEbRWa+59GobPiK514UjRorc/hVCbnreeGE3Eo0VZcPVrLmLXNRg4uQBbMiqyjhqLjqDLXT2cTre2t+ov1M+sbiUoU2It3UZmzWChRxLNwAubmSk0qIfNlCp7/1sE/ZYhcwQlWyOpqd0m4IyhSfGy3vJin7YdnNfM1ZfOiT/hJlUwNX6WatSrhjWpVHd0ZSVa/DM5DKQCRex5T0xGxcEfdwrCw+1UsOPMtz8zK3GOzLNOXBJbd9smGWmy4dsQWIIuKa0xrwOZj/ACnNdo7UrYqr2vZG7cCc9RjYAEk2/wCLy4nYiLrTwtIcg1RlcBr8Vy3ubeE9KGyXww7X6wuWVR2YYCzGxsF1yganymkckVwt/uVcJHPFw1ZHDlDpY2sQCPWXHYI2VXAXFhUa/wD1VqU8vgtWndcvgRLmdk06itdKpvYKzAuToNb63HE8eXKV/F7t0wTZTfvB1KstiLjit+FwennEs187BQom8DuPsh3vQeiwFmFqlOoD+6zXv5iWOjtDD4QFS6+N2pKo42sAbDjOV7Q9ntTS2S5Hqbi9xcd7lw68JObN3JwuIprahT7VFVaiklGJC2vobAm19bX11ldUfZKiyd2p7QcCvFg7DTLQAdmt+MkKt+pnM8VQr18RUxBouGrOzgKrFLHgA3ukAWHpLsdyaKf/AF2psCNbsRp+FrEfOStDYpQXRxoLG11uOjLwI8xIU1HjyTpshd2dg1FVTmKgqL5VQ+mfn5zqGxNhU7BmDMfxm4/hAAmruriS57Ksi5gt0ZVCgqLCxA0BFxwltVQJ2YoRfyObLNr4mQJmInUcwiIgCIiAIiIBgiatTZtNuKj9P0m3Eq4p8kptcEc2wqJ1y/Mz0p7JpLwQetz+vlN2JVYoLwW1yfkjMXs25zKBwAsNP98tPCRmMq9kP2VZm5ZKbv8ANdPnLKRMFZSWFN2SsjWxS6m1MSxtQ2fiCfvV+zoL82Ln5TTq7jYrHEHHVEWmDcUaXueZ+8fEkzoFpmSsMU7DyMr2zdxsNhv2Cmnpl0YkEXJtY8rkzZqbAB+0P4R8+smIh4YPwFkkvJEpsBb3va/3VAm5h9nImo1PU6mbcSY4ox4RDySfLI+vslTqO75aD5TRr7tqxuVQ+JVSfiV8/jJ6YtKywQZKySRW23SpnjTpnXS6p4/hmrtDcTtCjU67YZ04NRAJt3u6b6FTfUEG9hLdaJC6eCJeWTKZ/YuOpALlwuJQCwuWoPbTiAGU8ByE+KeyMQxF8EqeP0lSBx+6l+fTkJdrRaHggx3ZEPsjYppnO2UH7qXI9XbVvkPCTMxaZvNoxUVSM223bETF4zSxBmJgMDzmYAiIgCIiAIiIAiIgCIiAIiIAiIgCIiAIiIAiIgCIiAJobawjVaLIpYE6kKQC4GpS50AbhfxiIBC4fZ2M+iqoqZKga6gsO4opBFVmUEOM92Isb5hrpPOnsjFriMwc2ZaYZ8+h7NrFnTL3mZWchR3VufurEQCQ3f2dXo92q+cZeOdiCdO6KZUBQoBFwbte5Em7+UxEA//Z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149080"/>
            <a:ext cx="1800200" cy="192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6686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sadržaja 2"/>
          <p:cNvSpPr>
            <a:spLocks noGrp="1"/>
          </p:cNvSpPr>
          <p:nvPr>
            <p:ph idx="4294967295"/>
          </p:nvPr>
        </p:nvSpPr>
        <p:spPr>
          <a:xfrm>
            <a:off x="107504" y="692697"/>
            <a:ext cx="8928991" cy="5616624"/>
          </a:xfrm>
        </p:spPr>
        <p:txBody>
          <a:bodyPr/>
          <a:lstStyle/>
          <a:p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4.1.1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. Restrukturiranje, modernizacija i povećanje konkurentnosti poljoprivrednih </a:t>
            </a: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gospodarstava </a:t>
            </a:r>
            <a:r>
              <a:rPr lang="hr-HR" sz="1400" dirty="0" smtClean="0">
                <a:solidFill>
                  <a:srgbClr val="003300"/>
                </a:solidFill>
              </a:rPr>
              <a:t>        </a:t>
            </a:r>
          </a:p>
          <a:p>
            <a:endParaRPr lang="hr-HR" sz="1400" dirty="0" smtClean="0">
              <a:solidFill>
                <a:srgbClr val="003300"/>
              </a:solidFill>
            </a:endParaRPr>
          </a:p>
          <a:p>
            <a:r>
              <a:rPr lang="hr-HR" sz="1400" u="sng" dirty="0" smtClean="0">
                <a:solidFill>
                  <a:srgbClr val="003300"/>
                </a:solidFill>
                <a:hlinkClick r:id="rId3" action="ppaction://hlinkfile"/>
              </a:rPr>
              <a:t>Prihvatljivi </a:t>
            </a:r>
            <a:r>
              <a:rPr lang="hr-HR" sz="1400" u="sng" dirty="0">
                <a:solidFill>
                  <a:srgbClr val="003300"/>
                </a:solidFill>
                <a:hlinkClick r:id="rId3" action="ppaction://hlinkfile"/>
              </a:rPr>
              <a:t>materijalni troškovi za sufinanciranje </a:t>
            </a:r>
            <a:r>
              <a:rPr lang="hr-HR" sz="1400" u="sng" dirty="0" smtClean="0">
                <a:solidFill>
                  <a:srgbClr val="003300"/>
                </a:solidFill>
                <a:hlinkClick r:id="rId3" action="ppaction://hlinkfile"/>
              </a:rPr>
              <a:t>jesu:</a:t>
            </a:r>
            <a:endParaRPr lang="hr-HR" sz="1400" u="sng" dirty="0" smtClean="0">
              <a:solidFill>
                <a:srgbClr val="003300"/>
              </a:solidFill>
            </a:endParaRP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ulaganje </a:t>
            </a:r>
            <a:r>
              <a:rPr lang="hr-HR" sz="1400" dirty="0"/>
              <a:t>u građenje i/ili opremanje objekata za životinje, uključujući vanjsku i unutarnju infrastrukturu </a:t>
            </a:r>
            <a:endParaRPr lang="hr-HR" sz="1400" dirty="0" smtClean="0"/>
          </a:p>
          <a:p>
            <a:pPr indent="266700" algn="just"/>
            <a:r>
              <a:rPr lang="hr-HR" sz="1400" dirty="0" smtClean="0"/>
              <a:t>u </a:t>
            </a:r>
            <a:r>
              <a:rPr lang="hr-HR" sz="1400" dirty="0"/>
              <a:t>sklopu poljoprivrednog gospodarstva,</a:t>
            </a: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ulaganje </a:t>
            </a:r>
            <a:r>
              <a:rPr lang="hr-HR" sz="1400" dirty="0"/>
              <a:t>u građenje i/ili opremanje zatvorenih/zaštićenih prostora i objekata za uzgoj jednogodišnjeg i </a:t>
            </a:r>
            <a:endParaRPr lang="hr-HR" sz="1400" dirty="0" smtClean="0"/>
          </a:p>
          <a:p>
            <a:pPr marL="266700" algn="just"/>
            <a:r>
              <a:rPr lang="hr-HR" sz="1400" dirty="0" smtClean="0"/>
              <a:t>višegodišnjeg </a:t>
            </a:r>
            <a:r>
              <a:rPr lang="hr-HR" sz="1400" dirty="0"/>
              <a:t>bilja, sjemena i sadnog materijala i gljiva sa pripadajućom opremom i infrastrukturom u sklopu poljoprivrednog gospodarstva,</a:t>
            </a: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ulaganje </a:t>
            </a:r>
            <a:r>
              <a:rPr lang="hr-HR" sz="1400" dirty="0"/>
              <a:t>u građenje i/ili opremanje ostalih gospodarskih objekata, upravnih prostorija s pripadajućim sadržajima, opremom i infrastrukturom, koji su u funkciji osnovne djelatnosti,</a:t>
            </a: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ulaganje </a:t>
            </a:r>
            <a:r>
              <a:rPr lang="hr-HR" sz="1400" dirty="0"/>
              <a:t>u opremu za berbu, sortiranje i pakiranje vlastitih poljoprivrednih proizvoda,</a:t>
            </a: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ulaganje </a:t>
            </a:r>
            <a:r>
              <a:rPr lang="hr-HR" sz="1400" dirty="0"/>
              <a:t>u kupnju nove poljoprivredne mehanizacije, radnih strojeva i opreme za vlastitu primarnu proizvodnju i gospodarskih vozila,</a:t>
            </a: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ulaganje </a:t>
            </a:r>
            <a:r>
              <a:rPr lang="hr-HR" sz="1400" dirty="0"/>
              <a:t>u građenje i/ili opremanje objekata za skladištenje, hlađenje, čišćenje, sušenje, </a:t>
            </a:r>
            <a:r>
              <a:rPr lang="hr-HR" sz="1400" dirty="0" err="1"/>
              <a:t>klasiranje</a:t>
            </a:r>
            <a:r>
              <a:rPr lang="hr-HR" sz="1400" dirty="0"/>
              <a:t> i pakiranje proizvoda iz vlastite primarne poljoprivredne proizvodnje sa pripadajućom opremom i infrastrukturom,</a:t>
            </a: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ulaganje </a:t>
            </a:r>
            <a:r>
              <a:rPr lang="hr-HR" sz="1400" dirty="0"/>
              <a:t>u podizanje novih i/ili restrukturiranje postojećih višegodišnjih nasada isključujući restrukturiranje postojećih vinograda za proizvodnju grožđa za vino, </a:t>
            </a: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ulaganje </a:t>
            </a:r>
            <a:r>
              <a:rPr lang="hr-HR" sz="1400" dirty="0"/>
              <a:t>u izgradnju i/ili opremanje novih sustava za navodnjavanje na poljoprivrednom gospodarstvu, te poboljšanje postojećih sustava/opreme za navodnjavanje na poljoprivrednom gospodarstvu,</a:t>
            </a: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ulaganje </a:t>
            </a:r>
            <a:r>
              <a:rPr lang="hr-HR" sz="1400" dirty="0"/>
              <a:t>u izgradnju i/ili opremanje sustava za navodnjavanje izvan poljoprivrednog gospodarstva za potrebe primarne proizvodnje poljoprivrednog gospodarstva,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912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sadržaja 2"/>
          <p:cNvSpPr>
            <a:spLocks noGrp="1"/>
          </p:cNvSpPr>
          <p:nvPr>
            <p:ph idx="4294967295"/>
          </p:nvPr>
        </p:nvSpPr>
        <p:spPr>
          <a:xfrm>
            <a:off x="107504" y="692697"/>
            <a:ext cx="8928991" cy="3960440"/>
          </a:xfrm>
        </p:spPr>
        <p:txBody>
          <a:bodyPr/>
          <a:lstStyle/>
          <a:p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4.1.1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. Restrukturiranje, modernizacija i povećanje konkurentnosti poljoprivrednih </a:t>
            </a: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gospodarstava </a:t>
            </a:r>
            <a:r>
              <a:rPr lang="hr-HR" sz="1400" dirty="0" smtClean="0">
                <a:solidFill>
                  <a:srgbClr val="003300"/>
                </a:solidFill>
              </a:rPr>
              <a:t>        </a:t>
            </a:r>
          </a:p>
          <a:p>
            <a:endParaRPr lang="hr-HR" sz="1400" dirty="0" smtClean="0">
              <a:solidFill>
                <a:srgbClr val="003300"/>
              </a:solidFill>
            </a:endParaRPr>
          </a:p>
          <a:p>
            <a:r>
              <a:rPr lang="hr-HR" sz="1400" u="sng" dirty="0" smtClean="0">
                <a:solidFill>
                  <a:srgbClr val="003300"/>
                </a:solidFill>
                <a:hlinkClick r:id="rId3" action="ppaction://hlinkfile"/>
              </a:rPr>
              <a:t>Prihvatljivi </a:t>
            </a:r>
            <a:r>
              <a:rPr lang="hr-HR" sz="1400" u="sng" dirty="0">
                <a:solidFill>
                  <a:srgbClr val="003300"/>
                </a:solidFill>
                <a:hlinkClick r:id="rId3" action="ppaction://hlinkfile"/>
              </a:rPr>
              <a:t>materijalni troškovi za sufinanciranje </a:t>
            </a:r>
            <a:r>
              <a:rPr lang="hr-HR" sz="1400" u="sng" dirty="0" smtClean="0">
                <a:solidFill>
                  <a:srgbClr val="003300"/>
                </a:solidFill>
                <a:hlinkClick r:id="rId3" action="ppaction://hlinkfile"/>
              </a:rPr>
              <a:t>jesu:</a:t>
            </a:r>
            <a:endParaRPr lang="hr-HR" sz="1400" u="sng" dirty="0" smtClean="0">
              <a:solidFill>
                <a:srgbClr val="003300"/>
              </a:solidFill>
            </a:endParaRP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ulaganje </a:t>
            </a:r>
            <a:r>
              <a:rPr lang="hr-HR" sz="1400" dirty="0"/>
              <a:t>u uređenje i trajnije poboljšanje kvalitete poljoprivrednog zemljišta u svrhu poljoprivredne proizvodnje,</a:t>
            </a: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ulaganje </a:t>
            </a:r>
            <a:r>
              <a:rPr lang="hr-HR" sz="1400" dirty="0"/>
              <a:t>u kupnju zemljišta i objekata radi realizacije projekta, do 10 % vrijednosti ukupno prihvatljivih ulaganja (bez općih troškova) uz mogućnost kupnje prije podnošenja Zahtjeva za potporu,</a:t>
            </a: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ulaganja </a:t>
            </a:r>
            <a:r>
              <a:rPr lang="hr-HR" sz="1400" dirty="0"/>
              <a:t>u prilagodbu novouvedenim standardima sukladno članku 17. Uredbe 1305/2013,</a:t>
            </a:r>
          </a:p>
          <a:p>
            <a:pPr marL="285750" indent="-285750" algn="just">
              <a:buFont typeface="Symbol" panose="05050102010706020507" pitchFamily="18" charset="2"/>
              <a:buChar char=""/>
            </a:pPr>
            <a:r>
              <a:rPr lang="hr-HR" sz="1400" dirty="0" smtClean="0"/>
              <a:t>ulaganja </a:t>
            </a:r>
            <a:r>
              <a:rPr lang="hr-HR" sz="1400" dirty="0"/>
              <a:t>radi povećanja energetske učinkovitosti sukladno propisima koji reguliraju područje </a:t>
            </a:r>
            <a:r>
              <a:rPr lang="hr-HR" sz="1400" dirty="0" smtClean="0"/>
              <a:t>energetske učinkovitosti</a:t>
            </a:r>
            <a:endParaRPr lang="hr-HR" sz="14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9583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sadržaja 2"/>
          <p:cNvSpPr>
            <a:spLocks noGrp="1"/>
          </p:cNvSpPr>
          <p:nvPr>
            <p:ph idx="4294967295"/>
          </p:nvPr>
        </p:nvSpPr>
        <p:spPr>
          <a:xfrm>
            <a:off x="179512" y="620688"/>
            <a:ext cx="8496944" cy="6237312"/>
          </a:xfrm>
        </p:spPr>
        <p:txBody>
          <a:bodyPr/>
          <a:lstStyle/>
          <a:p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4.1.2.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Zbrinjavanje, rukovanje i korištenje stajskog gnojiva u cilju smanjenja štetnog </a:t>
            </a: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utjecaja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na okoliš </a:t>
            </a: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hr-HR" sz="1600" dirty="0" smtClean="0">
              <a:solidFill>
                <a:srgbClr val="003300"/>
              </a:solidFill>
            </a:endParaRPr>
          </a:p>
          <a:p>
            <a:r>
              <a:rPr lang="hr-HR" sz="1400" u="sng" dirty="0" smtClean="0">
                <a:solidFill>
                  <a:srgbClr val="003300"/>
                </a:solidFill>
                <a:hlinkClick r:id="rId3" action="ppaction://hlinkfile"/>
              </a:rPr>
              <a:t>Prihvatljivi </a:t>
            </a:r>
            <a:r>
              <a:rPr lang="hr-HR" sz="1400" u="sng" dirty="0">
                <a:solidFill>
                  <a:srgbClr val="003300"/>
                </a:solidFill>
                <a:hlinkClick r:id="rId3" action="ppaction://hlinkfile"/>
              </a:rPr>
              <a:t>materijalni troškovi za sufinanciranje </a:t>
            </a:r>
            <a:r>
              <a:rPr lang="hr-HR" sz="1400" u="sng" dirty="0" smtClean="0">
                <a:solidFill>
                  <a:srgbClr val="003300"/>
                </a:solidFill>
                <a:hlinkClick r:id="rId3" action="ppaction://hlinkfile"/>
              </a:rPr>
              <a:t>jesu:</a:t>
            </a:r>
            <a:endParaRPr lang="hr-HR" sz="1400" u="sng" dirty="0" smtClean="0">
              <a:solidFill>
                <a:srgbClr val="003300"/>
              </a:solidFill>
            </a:endParaRPr>
          </a:p>
          <a:p>
            <a:endParaRPr lang="hr-HR" sz="1200" dirty="0" smtClean="0"/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 smtClean="0"/>
              <a:t>ulaganje </a:t>
            </a:r>
            <a:r>
              <a:rPr lang="hr-HR" sz="1400" dirty="0"/>
              <a:t>u građenje skladišnih kapaciteta za stajski gnoj i </a:t>
            </a:r>
            <a:r>
              <a:rPr lang="hr-HR" sz="1400" dirty="0" err="1"/>
              <a:t>digestate</a:t>
            </a:r>
            <a:r>
              <a:rPr lang="hr-HR" sz="1400" dirty="0"/>
              <a:t> uključujući opremu za rukovanje i korištenje stajskog gnoja i </a:t>
            </a:r>
            <a:r>
              <a:rPr lang="hr-HR" sz="1400" dirty="0" err="1"/>
              <a:t>digestata</a:t>
            </a:r>
            <a:r>
              <a:rPr lang="hr-HR" sz="1400" dirty="0"/>
              <a:t>, za vlastite potrebe od minimalno 70</a:t>
            </a:r>
            <a:r>
              <a:rPr lang="hr-HR" sz="1400" dirty="0" smtClean="0"/>
              <a:t>%,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hr-HR" sz="1400" dirty="0"/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 smtClean="0"/>
              <a:t>ulaganje </a:t>
            </a:r>
            <a:r>
              <a:rPr lang="hr-HR" sz="1400" dirty="0"/>
              <a:t>u poboljšanje učinkovitosti korištenja gnojiva (strojevi i oprema za utovar, transport i primjenu gnojiva - mineralnog i organskog gnojiva), za vlastite potrebe od minimalno 70%.</a:t>
            </a:r>
          </a:p>
          <a:p>
            <a:endParaRPr lang="hr-HR" dirty="0" smtClean="0"/>
          </a:p>
          <a:p>
            <a:pPr lvl="0"/>
            <a:r>
              <a:rPr lang="hr-HR" sz="1600" b="1" dirty="0" smtClean="0">
                <a:solidFill>
                  <a:srgbClr val="9BBB59">
                    <a:lumMod val="50000"/>
                  </a:srgbClr>
                </a:solidFill>
              </a:rPr>
              <a:t>4.1.3. </a:t>
            </a:r>
            <a:r>
              <a:rPr lang="hr-HR" sz="1600" b="1" dirty="0">
                <a:solidFill>
                  <a:srgbClr val="9BBB59">
                    <a:lumMod val="50000"/>
                  </a:srgbClr>
                </a:solidFill>
              </a:rPr>
              <a:t>Korištenje obnovljivih izvora energije</a:t>
            </a:r>
          </a:p>
          <a:p>
            <a:pPr lvl="0"/>
            <a:r>
              <a:rPr lang="hr-HR" sz="1400" u="sng" dirty="0">
                <a:solidFill>
                  <a:srgbClr val="003300"/>
                </a:solidFill>
                <a:hlinkClick r:id="rId4" action="ppaction://hlinkfile"/>
              </a:rPr>
              <a:t>Prihvatljivi materijalni troškovi za sufinanciranje </a:t>
            </a:r>
            <a:r>
              <a:rPr lang="hr-HR" sz="1400" u="sng" dirty="0" smtClean="0">
                <a:solidFill>
                  <a:srgbClr val="003300"/>
                </a:solidFill>
                <a:hlinkClick r:id="rId4" action="ppaction://hlinkfile"/>
              </a:rPr>
              <a:t>jesu:</a:t>
            </a:r>
            <a:endParaRPr lang="hr-HR" sz="1400" u="sng" dirty="0">
              <a:solidFill>
                <a:srgbClr val="003300"/>
              </a:solidFill>
            </a:endParaRPr>
          </a:p>
          <a:p>
            <a:endParaRPr lang="hr-HR" sz="1200" dirty="0" smtClean="0"/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 smtClean="0"/>
              <a:t>ulaganja </a:t>
            </a:r>
            <a:r>
              <a:rPr lang="hr-HR" sz="1400" dirty="0"/>
              <a:t>u građenje i/ili opremanje objekata za proizvodnju energije iz obnovljivih izvora za potrebe vlastitih proizvodnih pogona korisnika s pripadajućom opremom i infrastrukturom, 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 smtClean="0"/>
              <a:t>ulaganja </a:t>
            </a:r>
            <a:r>
              <a:rPr lang="hr-HR" sz="1400" dirty="0"/>
              <a:t>u građenje i/ili opremanje objekata za prijem, obradu i skladištenje sirovina za proizvodnju energije iz obnovljivih izvora s pripadajućom opremom i infrastrukturom, 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 smtClean="0"/>
              <a:t>ulaganja </a:t>
            </a:r>
            <a:r>
              <a:rPr lang="hr-HR" sz="1400" dirty="0"/>
              <a:t>u građenje i/ili opremanje objekata za obradu, preradu, skladištenje, transport i primjenu izlaznih supstrata za organsku gnojidbu na poljoprivrednim površinama s pripadajućom opremom i infrastrukturom</a:t>
            </a:r>
          </a:p>
        </p:txBody>
      </p:sp>
    </p:spTree>
    <p:extLst>
      <p:ext uri="{BB962C8B-B14F-4D97-AF65-F5344CB8AC3E}">
        <p14:creationId xmlns:p14="http://schemas.microsoft.com/office/powerpoint/2010/main" val="256720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prezentacije\SLIKICE\images87YQUH7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5" y="4437113"/>
            <a:ext cx="1625904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zervirano mjesto sadržaja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96944" cy="6237312"/>
          </a:xfrm>
        </p:spPr>
        <p:txBody>
          <a:bodyPr/>
          <a:lstStyle/>
          <a:p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hr-HR" sz="1600" b="1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4.1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. Potpora za ulaganja u poljoprivredna gospodarstva</a:t>
            </a:r>
            <a:r>
              <a:rPr lang="hr-HR" b="1" dirty="0"/>
              <a:t/>
            </a:r>
            <a:br>
              <a:rPr lang="hr-HR" b="1" dirty="0"/>
            </a:br>
            <a:endParaRPr lang="hr-HR" b="1" dirty="0" smtClean="0"/>
          </a:p>
          <a:p>
            <a:r>
              <a:rPr lang="hr-HR" sz="1400" b="1" dirty="0" smtClean="0">
                <a:solidFill>
                  <a:schemeClr val="accent3">
                    <a:lumMod val="50000"/>
                  </a:schemeClr>
                </a:solidFill>
              </a:rPr>
              <a:t>Intenzitet potpore:</a:t>
            </a:r>
          </a:p>
          <a:p>
            <a:endParaRPr lang="hr-HR" sz="1400" b="1" dirty="0" smtClean="0">
              <a:solidFill>
                <a:prstClr val="black"/>
              </a:solidFill>
            </a:endParaRPr>
          </a:p>
          <a:p>
            <a:pPr marL="285750" lvl="0" indent="-285750">
              <a:spcBef>
                <a:spcPct val="0"/>
              </a:spcBef>
              <a:buFont typeface="Symbol" panose="05050102010706020507" pitchFamily="18" charset="2"/>
              <a:buChar char="-"/>
              <a:tabLst>
                <a:tab pos="457200" algn="l"/>
              </a:tabLst>
              <a:defRPr/>
            </a:pPr>
            <a:r>
              <a:rPr lang="pl-PL" altLang="sr-Latn-RS" sz="1400" dirty="0">
                <a:solidFill>
                  <a:srgbClr val="000000"/>
                </a:solidFill>
                <a:cs typeface="Times New Roman" pitchFamily="18" charset="0"/>
              </a:rPr>
              <a:t>d</a:t>
            </a:r>
            <a:r>
              <a:rPr lang="pl-PL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pl-PL" altLang="sr-Latn-RS" sz="1400" b="1" dirty="0" smtClean="0">
                <a:solidFill>
                  <a:srgbClr val="000000"/>
                </a:solidFill>
                <a:cs typeface="Times New Roman" pitchFamily="18" charset="0"/>
              </a:rPr>
              <a:t> 50</a:t>
            </a:r>
            <a:r>
              <a:rPr lang="pl-PL" altLang="sr-Latn-RS" sz="1400" b="1" dirty="0">
                <a:solidFill>
                  <a:srgbClr val="000000"/>
                </a:solidFill>
                <a:cs typeface="Times New Roman" pitchFamily="18" charset="0"/>
              </a:rPr>
              <a:t>% </a:t>
            </a:r>
            <a:r>
              <a:rPr lang="pl-PL" altLang="sr-Latn-RS" sz="1400" dirty="0">
                <a:solidFill>
                  <a:srgbClr val="000000"/>
                </a:solidFill>
                <a:cs typeface="Times New Roman" pitchFamily="18" charset="0"/>
              </a:rPr>
              <a:t>od iznosa prihvatljivog ulaganja</a:t>
            </a:r>
          </a:p>
          <a:p>
            <a:pPr marL="285750" lvl="0" indent="-285750">
              <a:spcBef>
                <a:spcPct val="0"/>
              </a:spcBef>
              <a:buFont typeface="Symbol" panose="05050102010706020507" pitchFamily="18" charset="2"/>
              <a:buChar char="-"/>
              <a:tabLst>
                <a:tab pos="457200" algn="l"/>
              </a:tabLst>
              <a:defRPr/>
            </a:pP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d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hr-HR" altLang="sr-Latn-RS" sz="1400" b="1" dirty="0" smtClean="0">
                <a:solidFill>
                  <a:srgbClr val="000000"/>
                </a:solidFill>
                <a:cs typeface="Times New Roman" pitchFamily="18" charset="0"/>
              </a:rPr>
              <a:t> 75</a:t>
            </a: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%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 iznosa prihvatljivog ulaganja  - za ulaganja povezana s 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Nitratnom Direktivom 91/676/EEC </a:t>
            </a:r>
            <a:r>
              <a:rPr lang="hr-HR" altLang="sr-Latn-RS" sz="14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(4.1.2.)</a:t>
            </a:r>
          </a:p>
          <a:p>
            <a:pPr lvl="0">
              <a:spcBef>
                <a:spcPct val="0"/>
              </a:spcBef>
              <a:tabLst>
                <a:tab pos="457200" algn="l"/>
              </a:tabLst>
              <a:defRPr/>
            </a:pPr>
            <a:endParaRPr lang="hr-HR" altLang="sr-Latn-RS" sz="1400" b="1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lvl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b="1" dirty="0" smtClean="0">
                <a:solidFill>
                  <a:srgbClr val="000000"/>
                </a:solidFill>
                <a:cs typeface="Times New Roman" pitchFamily="18" charset="0"/>
              </a:rPr>
              <a:t>Uvećanje </a:t>
            </a: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za 20</a:t>
            </a:r>
            <a:r>
              <a:rPr lang="hr-HR" altLang="sr-Latn-RS" sz="1400" b="1" dirty="0" smtClean="0">
                <a:solidFill>
                  <a:srgbClr val="000000"/>
                </a:solidFill>
                <a:cs typeface="Times New Roman" pitchFamily="18" charset="0"/>
              </a:rPr>
              <a:t>%:</a:t>
            </a:r>
          </a:p>
          <a:p>
            <a:pPr lvl="0">
              <a:spcBef>
                <a:spcPct val="0"/>
              </a:spcBef>
              <a:tabLst>
                <a:tab pos="457200" algn="l"/>
              </a:tabLst>
              <a:defRPr/>
            </a:pPr>
            <a:endParaRPr lang="hr-HR" altLang="sr-Latn-RS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pPr marL="285750" lvl="0" indent="-285750">
              <a:spcBef>
                <a:spcPct val="0"/>
              </a:spcBef>
              <a:buClr>
                <a:srgbClr val="000000"/>
              </a:buClr>
              <a:buFont typeface="Symbol" panose="05050102010706020507" pitchFamily="18" charset="2"/>
              <a:buChar char="-"/>
              <a:tabLst>
                <a:tab pos="88900" algn="l"/>
              </a:tabLst>
              <a:defRPr/>
            </a:pP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za </a:t>
            </a: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mlade </a:t>
            </a:r>
            <a:r>
              <a:rPr lang="vi-VN" altLang="sr-Latn-RS" sz="1400" dirty="0">
                <a:solidFill>
                  <a:srgbClr val="000000"/>
                </a:solidFill>
                <a:cs typeface="Times New Roman" pitchFamily="18" charset="0"/>
              </a:rPr>
              <a:t>poljoprivrednike  koji su tijekom 5 godina prije datuma podnošenja Zahtjeva za potporu.  postavljeni kao  nositelj/odgovorna osoba poljoprivrednog gospodarstva</a:t>
            </a: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,</a:t>
            </a:r>
            <a:endParaRPr lang="hr-HR" altLang="sr-Latn-RS" sz="1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285750" lvl="0" indent="-285750">
              <a:spcBef>
                <a:spcPct val="0"/>
              </a:spcBef>
              <a:buClr>
                <a:srgbClr val="000000"/>
              </a:buClr>
              <a:buFont typeface="Symbol" panose="05050102010706020507" pitchFamily="18" charset="2"/>
              <a:buChar char="-"/>
              <a:tabLst>
                <a:tab pos="88900" algn="l"/>
              </a:tabLst>
              <a:defRPr/>
            </a:pP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  <a:hlinkClick r:id="rId4" action="ppaction://hlinksldjump"/>
              </a:rPr>
              <a:t>za </a:t>
            </a:r>
            <a:r>
              <a:rPr lang="vi-VN" altLang="sr-Latn-RS" sz="1400" dirty="0">
                <a:solidFill>
                  <a:srgbClr val="000000"/>
                </a:solidFill>
                <a:cs typeface="Times New Roman" pitchFamily="18" charset="0"/>
                <a:hlinkClick r:id="rId4" action="ppaction://hlinksldjump"/>
              </a:rPr>
              <a:t>zajednička </a:t>
            </a: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  <a:hlinkClick r:id="rId4" action="ppaction://hlinksldjump"/>
              </a:rPr>
              <a:t>ulaganja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  <a:hlinkClick r:id="rId4" action="ppaction://hlinksldjump"/>
              </a:rPr>
              <a:t>, </a:t>
            </a: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  <a:hlinkClick r:id="rId4" action="ppaction://hlinksldjump"/>
              </a:rPr>
              <a:t>za integrirane projekte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,</a:t>
            </a:r>
          </a:p>
          <a:p>
            <a:pPr marL="285750" lvl="0" indent="-285750">
              <a:spcBef>
                <a:spcPct val="0"/>
              </a:spcBef>
              <a:buClr>
                <a:srgbClr val="000000"/>
              </a:buClr>
              <a:buFont typeface="Symbol" panose="05050102010706020507" pitchFamily="18" charset="2"/>
              <a:buChar char="-"/>
              <a:tabLst>
                <a:tab pos="88900" algn="l"/>
              </a:tabLst>
              <a:defRPr/>
            </a:pPr>
            <a:r>
              <a:rPr lang="vi-VN" altLang="sr-Latn-RS" sz="1400" dirty="0">
                <a:solidFill>
                  <a:srgbClr val="000000"/>
                </a:solidFill>
                <a:cs typeface="Times New Roman" pitchFamily="18" charset="0"/>
              </a:rPr>
              <a:t>za ulaganja u planinska područja, područja sa značajnim prirodnim ograničenjima i ostala područja s posebnim ograničenjima (članak 31. i 32. Uredbe</a:t>
            </a: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endParaRPr lang="hr-HR" altLang="sr-Latn-RS" sz="1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285750" lvl="0" indent="-285750">
              <a:spcBef>
                <a:spcPct val="0"/>
              </a:spcBef>
              <a:buClr>
                <a:srgbClr val="000000"/>
              </a:buClr>
              <a:buFont typeface="Symbol" panose="05050102010706020507" pitchFamily="18" charset="2"/>
              <a:buChar char="-"/>
              <a:tabLst>
                <a:tab pos="88900" algn="l"/>
              </a:tabLst>
              <a:defRPr/>
            </a:pP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za ulaganja unutar Europskoga inovacijskog partnerstva (EIP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marL="285750" lvl="0" indent="-285750">
              <a:spcBef>
                <a:spcPct val="0"/>
              </a:spcBef>
              <a:buClr>
                <a:srgbClr val="000000"/>
              </a:buClr>
              <a:buFont typeface="Symbol" panose="05050102010706020507" pitchFamily="18" charset="2"/>
              <a:buChar char="-"/>
              <a:tabLst>
                <a:tab pos="88900" algn="l"/>
              </a:tabLst>
              <a:defRPr/>
            </a:pPr>
            <a:r>
              <a:rPr lang="vi-VN" altLang="sr-Latn-RS" sz="1400" dirty="0">
                <a:solidFill>
                  <a:srgbClr val="000000"/>
                </a:solidFill>
                <a:cs typeface="Times New Roman" pitchFamily="18" charset="0"/>
              </a:rPr>
              <a:t>za ulaganja povezana s agro-okolišnim i klimatskim djelatnostima (članak 28. Uredbe) i ekološkom poljoprivredom (članak 29. Uredbe</a:t>
            </a:r>
            <a:r>
              <a:rPr lang="vi-VN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endParaRPr lang="hr-HR" altLang="sr-Latn-RS" sz="1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tabLst>
                <a:tab pos="88900" algn="l"/>
              </a:tabLst>
              <a:defRPr/>
            </a:pPr>
            <a:endParaRPr lang="hr-HR" altLang="sr-Latn-RS" sz="1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tabLst>
                <a:tab pos="88900" algn="l"/>
              </a:tabLst>
              <a:defRPr/>
            </a:pPr>
            <a:endParaRPr lang="hr-HR" altLang="sr-Latn-RS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tabLst>
                <a:tab pos="88900" algn="l"/>
              </a:tabLst>
              <a:defRPr/>
            </a:pPr>
            <a:r>
              <a:rPr lang="hr-HR" altLang="sr-Latn-RS" sz="1600" b="1" dirty="0" smtClean="0">
                <a:solidFill>
                  <a:srgbClr val="000000"/>
                </a:solidFill>
                <a:cs typeface="Times New Roman" pitchFamily="18" charset="0"/>
              </a:rPr>
              <a:t>Maksimalni </a:t>
            </a:r>
            <a:r>
              <a:rPr lang="hr-HR" altLang="sr-Latn-RS" sz="1600" b="1" dirty="0">
                <a:solidFill>
                  <a:srgbClr val="000000"/>
                </a:solidFill>
                <a:cs typeface="Times New Roman" pitchFamily="18" charset="0"/>
              </a:rPr>
              <a:t>intenzitet potpore </a:t>
            </a:r>
            <a:r>
              <a:rPr lang="hr-HR" altLang="sr-Latn-RS" sz="1600" b="1" u="sng" dirty="0">
                <a:solidFill>
                  <a:srgbClr val="000000"/>
                </a:solidFill>
                <a:cs typeface="Times New Roman" pitchFamily="18" charset="0"/>
              </a:rPr>
              <a:t>NE smije prijeći 90% </a:t>
            </a:r>
            <a:r>
              <a:rPr lang="hr-HR" altLang="sr-Latn-RS" sz="1600" b="1" dirty="0">
                <a:solidFill>
                  <a:srgbClr val="000000"/>
                </a:solidFill>
                <a:cs typeface="Times New Roman" pitchFamily="18" charset="0"/>
              </a:rPr>
              <a:t>od ukupno prihvatljivih </a:t>
            </a:r>
            <a:r>
              <a:rPr lang="hr-HR" altLang="sr-Latn-RS" sz="1600" b="1" dirty="0" smtClean="0">
                <a:solidFill>
                  <a:srgbClr val="000000"/>
                </a:solidFill>
                <a:cs typeface="Times New Roman" pitchFamily="18" charset="0"/>
              </a:rPr>
              <a:t>troškova.</a:t>
            </a:r>
            <a:endParaRPr lang="hr-HR" altLang="sr-Latn-RS" sz="1600" b="1" dirty="0">
              <a:solidFill>
                <a:srgbClr val="000000"/>
              </a:solidFill>
              <a:cs typeface="Times New Roman" pitchFamily="18" charset="0"/>
            </a:endParaRPr>
          </a:p>
          <a:p>
            <a:pPr lvl="0">
              <a:spcBef>
                <a:spcPct val="0"/>
              </a:spcBef>
              <a:buClr>
                <a:srgbClr val="000000"/>
              </a:buClr>
              <a:tabLst>
                <a:tab pos="88900" algn="l"/>
              </a:tabLst>
              <a:defRPr/>
            </a:pP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lvl="0">
              <a:defRPr/>
            </a:pPr>
            <a:endParaRPr lang="hr-HR" sz="1400" b="1" dirty="0">
              <a:solidFill>
                <a:prstClr val="black"/>
              </a:solidFill>
            </a:endParaRPr>
          </a:p>
          <a:p>
            <a:pPr lvl="0">
              <a:defRPr/>
            </a:pPr>
            <a:endParaRPr lang="hr-HR" sz="1400" b="1" dirty="0" smtClean="0">
              <a:solidFill>
                <a:prstClr val="black"/>
              </a:solidFill>
            </a:endParaRPr>
          </a:p>
          <a:p>
            <a:pPr lvl="0">
              <a:defRPr/>
            </a:pPr>
            <a:endParaRPr lang="hr-HR" sz="1400" b="1" dirty="0">
              <a:solidFill>
                <a:prstClr val="black"/>
              </a:solidFill>
            </a:endParaRPr>
          </a:p>
          <a:p>
            <a:pPr lvl="0">
              <a:defRPr/>
            </a:pPr>
            <a:endParaRPr lang="hr-HR" sz="1400" b="1" dirty="0">
              <a:solidFill>
                <a:prstClr val="black"/>
              </a:solidFill>
            </a:endParaRPr>
          </a:p>
          <a:p>
            <a:pPr lvl="0">
              <a:spcBef>
                <a:spcPct val="0"/>
              </a:spcBef>
              <a:defRPr/>
            </a:pP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endParaRPr lang="hr-HR" dirty="0"/>
          </a:p>
        </p:txBody>
      </p:sp>
      <p:pic>
        <p:nvPicPr>
          <p:cNvPr id="13" name="Picture 11" descr="C:\Users\marin.fak\Desktop\SLIKE NASLOVA\MAX.90% BLUEST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84784"/>
            <a:ext cx="2705100" cy="467109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8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96944" cy="5733256"/>
          </a:xfrm>
        </p:spPr>
        <p:txBody>
          <a:bodyPr/>
          <a:lstStyle/>
          <a:p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4.1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. Potpora za ulaganja u poljoprivredna gospodarstva</a:t>
            </a:r>
            <a:endParaRPr lang="hr-HR" altLang="sr-Latn-RS" sz="16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0">
              <a:spcBef>
                <a:spcPct val="0"/>
              </a:spcBef>
              <a:defRPr/>
            </a:pPr>
            <a:endParaRPr lang="hr-HR" altLang="sr-Latn-RS" sz="1600" b="1" dirty="0">
              <a:solidFill>
                <a:srgbClr val="000000"/>
              </a:solidFill>
              <a:cs typeface="Times New Roman" pitchFamily="18" charset="0"/>
            </a:endParaRPr>
          </a:p>
          <a:p>
            <a:pPr lvl="0">
              <a:spcBef>
                <a:spcPct val="0"/>
              </a:spcBef>
              <a:defRPr/>
            </a:pPr>
            <a:r>
              <a:rPr lang="hr-HR" altLang="sr-Latn-RS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Visina potpore:</a:t>
            </a:r>
          </a:p>
          <a:p>
            <a:pPr lvl="0">
              <a:spcBef>
                <a:spcPct val="0"/>
              </a:spcBef>
              <a:defRPr/>
            </a:pPr>
            <a:endParaRPr lang="hr-HR" altLang="sr-Latn-RS" sz="1600" b="1" dirty="0">
              <a:solidFill>
                <a:srgbClr val="000000"/>
              </a:solidFill>
              <a:cs typeface="Times New Roman" pitchFamily="18" charset="0"/>
            </a:endParaRPr>
          </a:p>
          <a:p>
            <a:pPr marL="171450" lvl="0" indent="-171450" algn="just">
              <a:spcBef>
                <a:spcPct val="0"/>
              </a:spcBef>
              <a:buFont typeface="Wingdings" pitchFamily="2" charset="2"/>
              <a:buChar char="§"/>
              <a:tabLst>
                <a:tab pos="457200" algn="l"/>
              </a:tabLst>
              <a:defRPr/>
            </a:pPr>
            <a:r>
              <a:rPr lang="hr-HR" altLang="sr-Latn-RS" sz="1400" dirty="0" smtClean="0">
                <a:cs typeface="Times New Roman" pitchFamily="18" charset="0"/>
              </a:rPr>
              <a:t>min</a:t>
            </a:r>
            <a:r>
              <a:rPr lang="hr-HR" altLang="sr-Latn-RS" sz="1400" dirty="0">
                <a:cs typeface="Times New Roman" pitchFamily="18" charset="0"/>
              </a:rPr>
              <a:t>. 5.000 €/</a:t>
            </a:r>
            <a:r>
              <a:rPr lang="hr-HR" altLang="sr-Latn-RS" sz="1400" dirty="0" smtClean="0">
                <a:cs typeface="Times New Roman" pitchFamily="18" charset="0"/>
              </a:rPr>
              <a:t>projekt - max</a:t>
            </a:r>
            <a:r>
              <a:rPr lang="hr-HR" altLang="sr-Latn-RS" sz="1400" dirty="0">
                <a:cs typeface="Times New Roman" pitchFamily="18" charset="0"/>
              </a:rPr>
              <a:t>. </a:t>
            </a:r>
            <a:r>
              <a:rPr lang="hr-HR" altLang="sr-Latn-RS" sz="1400" b="1" u="sng" dirty="0">
                <a:cs typeface="Times New Roman" pitchFamily="18" charset="0"/>
              </a:rPr>
              <a:t>2</a:t>
            </a:r>
            <a:r>
              <a:rPr lang="hr-HR" altLang="sr-Latn-RS" sz="1400" b="1" u="sng" dirty="0" smtClean="0">
                <a:cs typeface="Times New Roman" pitchFamily="18" charset="0"/>
              </a:rPr>
              <a:t> </a:t>
            </a:r>
            <a:r>
              <a:rPr lang="hr-HR" altLang="sr-Latn-RS" sz="1400" b="1" u="sng" dirty="0">
                <a:cs typeface="Times New Roman" pitchFamily="18" charset="0"/>
              </a:rPr>
              <a:t>mil. €</a:t>
            </a:r>
            <a:r>
              <a:rPr lang="hr-HR" altLang="sr-Latn-RS" sz="1400" dirty="0">
                <a:cs typeface="Times New Roman" pitchFamily="18" charset="0"/>
              </a:rPr>
              <a:t>/projekt</a:t>
            </a:r>
          </a:p>
          <a:p>
            <a:pPr marL="171450" lvl="0" indent="-171450" algn="just">
              <a:spcBef>
                <a:spcPct val="0"/>
              </a:spcBef>
              <a:buFont typeface="Wingdings" pitchFamily="2" charset="2"/>
              <a:buChar char="§"/>
              <a:tabLst>
                <a:tab pos="457200" algn="l"/>
              </a:tabLst>
              <a:defRPr/>
            </a:pPr>
            <a:r>
              <a:rPr lang="hr-HR" altLang="sr-Latn-RS" sz="1400" b="1" u="sng" dirty="0">
                <a:cs typeface="Times New Roman" pitchFamily="18" charset="0"/>
              </a:rPr>
              <a:t>3</a:t>
            </a:r>
            <a:r>
              <a:rPr lang="hr-HR" altLang="sr-Latn-RS" sz="1400" b="1" u="sng" dirty="0" smtClean="0">
                <a:cs typeface="Times New Roman" pitchFamily="18" charset="0"/>
              </a:rPr>
              <a:t> </a:t>
            </a:r>
            <a:r>
              <a:rPr lang="hr-HR" altLang="sr-Latn-RS" sz="1400" b="1" u="sng" dirty="0">
                <a:cs typeface="Times New Roman" pitchFamily="18" charset="0"/>
              </a:rPr>
              <a:t>mil. €</a:t>
            </a:r>
            <a:r>
              <a:rPr lang="hr-HR" altLang="sr-Latn-RS" sz="1400" dirty="0" smtClean="0">
                <a:cs typeface="Times New Roman" pitchFamily="18" charset="0"/>
              </a:rPr>
              <a:t>/projekt - za ulaganja u sektore: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 smtClean="0"/>
              <a:t>svinjogojstva - za </a:t>
            </a:r>
            <a:r>
              <a:rPr lang="hr-HR" sz="1400" dirty="0"/>
              <a:t>ulaganja u građenje i /ili opremanje </a:t>
            </a:r>
            <a:r>
              <a:rPr lang="hr-HR" sz="1400" dirty="0" smtClean="0"/>
              <a:t>repro </a:t>
            </a:r>
            <a:r>
              <a:rPr lang="hr-HR" sz="1400" dirty="0"/>
              <a:t>centara </a:t>
            </a:r>
            <a:r>
              <a:rPr lang="hr-HR" sz="1400" dirty="0" smtClean="0"/>
              <a:t>i/ili tov svinja,</a:t>
            </a:r>
            <a:endParaRPr lang="hr-HR" sz="1400" dirty="0"/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/>
              <a:t>p</a:t>
            </a:r>
            <a:r>
              <a:rPr lang="hr-HR" sz="1400" dirty="0" smtClean="0"/>
              <a:t>eradarstvo -  </a:t>
            </a:r>
            <a:r>
              <a:rPr lang="hr-HR" sz="1400" dirty="0"/>
              <a:t>za ulaganje u građenje i/ili opremanje valionica i/ili </a:t>
            </a:r>
            <a:endParaRPr lang="hr-HR" sz="1400" dirty="0" smtClean="0"/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 smtClean="0"/>
              <a:t>mlijeka </a:t>
            </a:r>
            <a:r>
              <a:rPr lang="hr-HR" sz="1400" dirty="0"/>
              <a:t>i mliječnih - proizvoda za ulaganja u građenje i/ili opremanje objekata za držanje muznih krava</a:t>
            </a:r>
            <a:r>
              <a:rPr lang="hr-HR" sz="1400" u="sng" dirty="0"/>
              <a:t> </a:t>
            </a:r>
            <a:r>
              <a:rPr lang="hr-HR" sz="1400" u="sng" dirty="0" smtClean="0"/>
              <a:t>i/ili tov junadi</a:t>
            </a:r>
            <a:r>
              <a:rPr lang="hr-HR" sz="1400" dirty="0" smtClean="0"/>
              <a:t>; 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 smtClean="0"/>
              <a:t>voća </a:t>
            </a:r>
            <a:r>
              <a:rPr lang="hr-HR" sz="1400" dirty="0"/>
              <a:t>i </a:t>
            </a:r>
            <a:r>
              <a:rPr lang="hr-HR" sz="1400" dirty="0" smtClean="0"/>
              <a:t>povrća -  </a:t>
            </a:r>
            <a:r>
              <a:rPr lang="hr-HR" sz="1400" dirty="0"/>
              <a:t>za ulaganja u zatvorene/zaštićene prostore i ulaganja u podizanje novih višegodišnjih </a:t>
            </a:r>
            <a:r>
              <a:rPr lang="hr-HR" sz="1400" dirty="0" smtClean="0"/>
              <a:t>nasada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/>
              <a:t>za ulaganja isključivo u kupnju nove poljoprivredne mehanizacije, radnih strojeva i opreme te gospodarskih vozila iznosi </a:t>
            </a:r>
            <a:r>
              <a:rPr lang="hr-HR" sz="1400" b="1" dirty="0"/>
              <a:t>1 </a:t>
            </a:r>
            <a:r>
              <a:rPr lang="hr-HR" sz="1400" b="1" dirty="0" smtClean="0"/>
              <a:t>mi. €</a:t>
            </a:r>
            <a:r>
              <a:rPr lang="hr-HR" sz="1400" dirty="0" smtClean="0"/>
              <a:t>/projekt,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za zajedničke i integrirane projekte do </a:t>
            </a: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5 mil. €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/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projekt,</a:t>
            </a: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marL="285750" lvl="0" indent="-285750">
              <a:buFont typeface="Symbol" panose="05050102010706020507" pitchFamily="18" charset="2"/>
              <a:buChar char="-"/>
              <a:tabLst>
                <a:tab pos="457200" algn="l"/>
              </a:tabLst>
              <a:defRPr/>
            </a:pPr>
            <a:endParaRPr lang="hr-HR" sz="1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285750" lvl="0" indent="-285750">
              <a:buFont typeface="Symbol" panose="05050102010706020507" pitchFamily="18" charset="2"/>
              <a:buChar char="-"/>
              <a:tabLst>
                <a:tab pos="457200" algn="l"/>
              </a:tabLst>
              <a:defRPr/>
            </a:pPr>
            <a:r>
              <a:rPr lang="hr-HR" sz="1400" dirty="0" smtClean="0">
                <a:solidFill>
                  <a:srgbClr val="000000"/>
                </a:solidFill>
                <a:cs typeface="Times New Roman" pitchFamily="18" charset="0"/>
              </a:rPr>
              <a:t>broj </a:t>
            </a:r>
            <a:r>
              <a:rPr lang="hr-HR" sz="1400" dirty="0">
                <a:solidFill>
                  <a:srgbClr val="000000"/>
                </a:solidFill>
                <a:cs typeface="Times New Roman" pitchFamily="18" charset="0"/>
              </a:rPr>
              <a:t>projekata odobrenih pojedinom korisniku u programskom razdoblju nije ograničen</a:t>
            </a:r>
          </a:p>
          <a:p>
            <a:pPr marL="285750" lvl="1" indent="-285750"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>
                <a:solidFill>
                  <a:srgbClr val="000000"/>
                </a:solidFill>
                <a:cs typeface="Times New Roman" pitchFamily="18" charset="0"/>
              </a:rPr>
              <a:t>isti </a:t>
            </a:r>
            <a:r>
              <a:rPr lang="hr-HR" sz="1400" dirty="0">
                <a:solidFill>
                  <a:srgbClr val="000000"/>
                </a:solidFill>
                <a:cs typeface="Times New Roman" pitchFamily="18" charset="0"/>
              </a:rPr>
              <a:t>korisnik može podnijeti jedan Zahtjev za potporu unutar iste podmjere tijekom jednog natječaja. </a:t>
            </a:r>
          </a:p>
          <a:p>
            <a:pPr marL="285750" lvl="0" indent="-285750">
              <a:buFont typeface="Symbol" panose="05050102010706020507" pitchFamily="18" charset="2"/>
              <a:buChar char="-"/>
              <a:defRPr/>
            </a:pP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lvl="0" algn="just" eaLnBrk="1" hangingPunct="1">
              <a:spcBef>
                <a:spcPct val="0"/>
              </a:spcBef>
              <a:defRPr/>
            </a:pP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lvl="0" algn="just" eaLnBrk="1" hangingPunct="1">
              <a:spcBef>
                <a:spcPct val="0"/>
              </a:spcBef>
              <a:defRPr/>
            </a:pP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U 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slučaju ulaganja samo u operacije vezane uz </a:t>
            </a:r>
            <a:r>
              <a:rPr lang="hr-HR" altLang="sr-Latn-RS" sz="1400" b="1" dirty="0">
                <a:solidFill>
                  <a:prstClr val="black"/>
                </a:solidFill>
                <a:cs typeface="Times New Roman" pitchFamily="18" charset="0"/>
              </a:rPr>
              <a:t>povećanje okolišne učinkovitosti (</a:t>
            </a:r>
            <a:r>
              <a:rPr lang="hr-HR" altLang="sr-Latn-RS" sz="1400" dirty="0">
                <a:solidFill>
                  <a:prstClr val="black"/>
                </a:solidFill>
                <a:cs typeface="Times New Roman" pitchFamily="18" charset="0"/>
              </a:rPr>
              <a:t>npr. izgradnja laguna</a:t>
            </a:r>
            <a:r>
              <a:rPr lang="hr-HR" altLang="sr-Latn-RS" sz="1400" b="1" dirty="0">
                <a:solidFill>
                  <a:prstClr val="black"/>
                </a:solidFill>
                <a:cs typeface="Times New Roman" pitchFamily="18" charset="0"/>
              </a:rPr>
              <a:t>) </a:t>
            </a:r>
            <a:r>
              <a:rPr lang="hr-HR" altLang="sr-Latn-RS" sz="1400" dirty="0">
                <a:solidFill>
                  <a:prstClr val="black"/>
                </a:solidFill>
                <a:cs typeface="Times New Roman" pitchFamily="18" charset="0"/>
              </a:rPr>
              <a:t>i  </a:t>
            </a:r>
            <a:r>
              <a:rPr lang="hr-HR" altLang="sr-Latn-RS" sz="1400" b="1" dirty="0">
                <a:solidFill>
                  <a:prstClr val="black"/>
                </a:solidFill>
                <a:cs typeface="Times New Roman" pitchFamily="18" charset="0"/>
              </a:rPr>
              <a:t>korištenje obnovljivih izvora energije, </a:t>
            </a:r>
            <a:r>
              <a:rPr lang="hr-HR" altLang="sr-Latn-RS" sz="1400" dirty="0">
                <a:solidFill>
                  <a:prstClr val="black"/>
                </a:solidFill>
                <a:cs typeface="Times New Roman" pitchFamily="18" charset="0"/>
              </a:rPr>
              <a:t>maksimalna potpora je </a:t>
            </a:r>
            <a:r>
              <a:rPr lang="hr-HR" altLang="sr-Latn-RS" sz="1400" b="1" dirty="0">
                <a:solidFill>
                  <a:prstClr val="black"/>
                </a:solidFill>
                <a:cs typeface="Times New Roman" pitchFamily="18" charset="0"/>
              </a:rPr>
              <a:t>1 mil. </a:t>
            </a: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€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/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projekt.</a:t>
            </a:r>
            <a:endParaRPr lang="hr-HR" altLang="sr-Latn-RS" sz="1400" dirty="0">
              <a:solidFill>
                <a:prstClr val="black"/>
              </a:solidFill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endParaRPr lang="vi-VN" sz="1400" dirty="0">
              <a:cs typeface="Times New Roman" pitchFamily="18" charset="0"/>
            </a:endParaRPr>
          </a:p>
        </p:txBody>
      </p:sp>
      <p:pic>
        <p:nvPicPr>
          <p:cNvPr id="6146" name="Picture 2" descr="E:\prezentacije\SLIKICE\neimenovanoeur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620688"/>
            <a:ext cx="1605161" cy="154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249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96944" cy="6120680"/>
          </a:xfrm>
        </p:spPr>
        <p:txBody>
          <a:bodyPr/>
          <a:lstStyle/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endParaRPr lang="hr-HR" sz="1600" b="1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UVJETI PRIHVATLJIVOSTI</a:t>
            </a:r>
            <a:endParaRPr lang="hr-HR" sz="1600" b="1" dirty="0" smtClean="0">
              <a:cs typeface="Times New Roman" pitchFamily="18" charset="0"/>
            </a:endParaRPr>
          </a:p>
          <a:p>
            <a:pPr marL="285750" lvl="1" indent="-285750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>
                <a:cs typeface="Times New Roman" pitchFamily="18" charset="0"/>
              </a:rPr>
              <a:t>u</a:t>
            </a:r>
            <a:r>
              <a:rPr lang="vi-VN" sz="1400" dirty="0" smtClean="0">
                <a:cs typeface="Times New Roman" pitchFamily="18" charset="0"/>
              </a:rPr>
              <a:t>laganja </a:t>
            </a:r>
            <a:r>
              <a:rPr lang="hr-HR" sz="1400" dirty="0" smtClean="0">
                <a:cs typeface="Times New Roman" pitchFamily="18" charset="0"/>
              </a:rPr>
              <a:t>-</a:t>
            </a:r>
            <a:r>
              <a:rPr lang="vi-VN" sz="1400" dirty="0" smtClean="0">
                <a:cs typeface="Times New Roman" pitchFamily="18" charset="0"/>
              </a:rPr>
              <a:t> poljoprivredn</a:t>
            </a:r>
            <a:r>
              <a:rPr lang="hr-HR" sz="1400" dirty="0" smtClean="0">
                <a:cs typeface="Times New Roman" pitchFamily="18" charset="0"/>
              </a:rPr>
              <a:t>i</a:t>
            </a:r>
            <a:r>
              <a:rPr lang="vi-VN" sz="1400" dirty="0" smtClean="0">
                <a:cs typeface="Times New Roman" pitchFamily="18" charset="0"/>
              </a:rPr>
              <a:t> proizvod</a:t>
            </a:r>
            <a:r>
              <a:rPr lang="hr-HR" sz="1400" dirty="0" smtClean="0">
                <a:cs typeface="Times New Roman" pitchFamily="18" charset="0"/>
              </a:rPr>
              <a:t>i</a:t>
            </a:r>
            <a:r>
              <a:rPr lang="vi-VN" sz="1400" dirty="0" smtClean="0">
                <a:cs typeface="Times New Roman" pitchFamily="18" charset="0"/>
              </a:rPr>
              <a:t> </a:t>
            </a:r>
            <a:r>
              <a:rPr lang="vi-VN" sz="1400" dirty="0">
                <a:cs typeface="Times New Roman" pitchFamily="18" charset="0"/>
              </a:rPr>
              <a:t>iz </a:t>
            </a:r>
            <a:r>
              <a:rPr lang="hr-HR" sz="1400" dirty="0" smtClean="0">
                <a:cs typeface="Times New Roman" pitchFamily="18" charset="0"/>
              </a:rPr>
              <a:t>Dodatka I Ugovora o</a:t>
            </a:r>
            <a:r>
              <a:rPr lang="vi-VN" sz="1400" dirty="0" smtClean="0">
                <a:cs typeface="Times New Roman" pitchFamily="18" charset="0"/>
              </a:rPr>
              <a:t>sim </a:t>
            </a:r>
            <a:r>
              <a:rPr lang="vi-VN" sz="1400" dirty="0">
                <a:cs typeface="Times New Roman" pitchFamily="18" charset="0"/>
              </a:rPr>
              <a:t>proizvoda </a:t>
            </a:r>
            <a:r>
              <a:rPr lang="vi-VN" sz="1400" dirty="0" smtClean="0">
                <a:cs typeface="Times New Roman" pitchFamily="18" charset="0"/>
              </a:rPr>
              <a:t>ribarstva</a:t>
            </a:r>
            <a:r>
              <a:rPr lang="hr-HR" sz="1400" dirty="0" smtClean="0">
                <a:cs typeface="Times New Roman" pitchFamily="18" charset="0"/>
              </a:rPr>
              <a:t>,</a:t>
            </a:r>
          </a:p>
          <a:p>
            <a:pPr marL="285750" lvl="1" indent="-285750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endParaRPr lang="hr-HR" sz="1400" dirty="0" smtClean="0">
              <a:cs typeface="Times New Roman" pitchFamily="18" charset="0"/>
            </a:endParaRPr>
          </a:p>
          <a:p>
            <a:pPr marL="285750" lvl="1" indent="-285750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fizičke </a:t>
            </a:r>
            <a:r>
              <a:rPr lang="hr-HR" sz="1400" dirty="0"/>
              <a:t>i pravne osobe moraju biti upisane u Upisnik poljoprivrednih gospodarstava sukladno </a:t>
            </a:r>
            <a:endParaRPr lang="hr-HR" sz="1400" dirty="0" smtClean="0"/>
          </a:p>
          <a:p>
            <a:pPr marL="26670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400" dirty="0" smtClean="0"/>
              <a:t>Zakonu </a:t>
            </a:r>
            <a:r>
              <a:rPr lang="hr-HR" sz="1400" dirty="0"/>
              <a:t>o poljoprivredi, a proizvođačke organizacije priznate sukladno Zakonu o zajedničkoj organizaciji tržišta poljoprivrednih proizvoda i posebnim mjerama i pravilima vezanim za tržište poljoprivrednih </a:t>
            </a:r>
            <a:r>
              <a:rPr lang="hr-HR" sz="1400" dirty="0" smtClean="0"/>
              <a:t>proizvoda</a:t>
            </a:r>
          </a:p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endParaRPr lang="vi-VN" sz="1400" dirty="0"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>
                <a:cs typeface="Times New Roman" pitchFamily="18" charset="0"/>
              </a:rPr>
              <a:t>k</a:t>
            </a:r>
            <a:r>
              <a:rPr lang="vi-VN" sz="1400" dirty="0" smtClean="0">
                <a:cs typeface="Times New Roman" pitchFamily="18" charset="0"/>
              </a:rPr>
              <a:t>orisnik </a:t>
            </a:r>
            <a:r>
              <a:rPr lang="vi-VN" sz="1400" dirty="0">
                <a:cs typeface="Times New Roman" pitchFamily="18" charset="0"/>
              </a:rPr>
              <a:t>mora imati podmirene odnosno regulirane financijske obveze prema državnom proračunu u trenutku podnošenja Zahtjeva za </a:t>
            </a:r>
            <a:r>
              <a:rPr lang="vi-VN" sz="1400" dirty="0" smtClean="0">
                <a:cs typeface="Times New Roman" pitchFamily="18" charset="0"/>
              </a:rPr>
              <a:t>potporu</a:t>
            </a:r>
            <a:r>
              <a:rPr lang="hr-HR" sz="1400" dirty="0">
                <a:cs typeface="Times New Roman" pitchFamily="18" charset="0"/>
              </a:rPr>
              <a:t>,</a:t>
            </a:r>
            <a:endParaRPr lang="hr-HR" sz="1400" dirty="0" smtClean="0"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endParaRPr lang="hr-HR" sz="1400" dirty="0" smtClean="0"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vi-VN" sz="1400" dirty="0" smtClean="0">
                <a:cs typeface="Times New Roman" pitchFamily="18" charset="0"/>
              </a:rPr>
              <a:t>korisnik </a:t>
            </a:r>
            <a:r>
              <a:rPr lang="vi-VN" sz="1400" dirty="0">
                <a:cs typeface="Times New Roman" pitchFamily="18" charset="0"/>
              </a:rPr>
              <a:t>je dužan dostaviti dokument iz kojeg je vidljiva ekonomska veličina poljoprivrednog gospodarstva iskazana u ukupnom standardnom ekonomskom rezultatu poljoprivrednog </a:t>
            </a:r>
            <a:r>
              <a:rPr lang="vi-VN" sz="1400" dirty="0" smtClean="0">
                <a:cs typeface="Times New Roman" pitchFamily="18" charset="0"/>
              </a:rPr>
              <a:t>gospodarstva</a:t>
            </a:r>
            <a:r>
              <a:rPr lang="hr-HR" sz="1400" dirty="0" smtClean="0">
                <a:cs typeface="Times New Roman" pitchFamily="18" charset="0"/>
              </a:rPr>
              <a:t>,</a:t>
            </a: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endParaRPr lang="hr-HR" sz="1400" dirty="0" smtClean="0"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>
                <a:cs typeface="Times New Roman" pitchFamily="18" charset="0"/>
              </a:rPr>
              <a:t>k</a:t>
            </a:r>
            <a:r>
              <a:rPr lang="vi-VN" sz="1400" dirty="0" smtClean="0">
                <a:cs typeface="Times New Roman" pitchFamily="18" charset="0"/>
              </a:rPr>
              <a:t>orisnik </a:t>
            </a:r>
            <a:r>
              <a:rPr lang="vi-VN" sz="1400" dirty="0">
                <a:cs typeface="Times New Roman" pitchFamily="18" charset="0"/>
              </a:rPr>
              <a:t>je dužan izraditi poslovni plan ukoliko vrijednost ukupno prihvatljivih troškova iznosi više od 200.000,00 kuna te za sve integrirane i zajedničke </a:t>
            </a:r>
            <a:r>
              <a:rPr lang="vi-VN" sz="1400" dirty="0" smtClean="0">
                <a:cs typeface="Times New Roman" pitchFamily="18" charset="0"/>
              </a:rPr>
              <a:t>projekte</a:t>
            </a:r>
            <a:r>
              <a:rPr lang="hr-HR" sz="1400" dirty="0" smtClean="0">
                <a:cs typeface="Times New Roman" pitchFamily="18" charset="0"/>
              </a:rPr>
              <a:t>,</a:t>
            </a:r>
          </a:p>
          <a:p>
            <a:pPr marL="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400" dirty="0" smtClean="0">
                <a:cs typeface="Times New Roman" pitchFamily="18" charset="0"/>
              </a:rPr>
              <a:t>- </a:t>
            </a:r>
            <a:r>
              <a:rPr lang="vi-VN" sz="1400" dirty="0" smtClean="0">
                <a:cs typeface="Times New Roman" pitchFamily="18" charset="0"/>
              </a:rPr>
              <a:t>korisnik </a:t>
            </a:r>
            <a:r>
              <a:rPr lang="hr-HR" sz="1400" dirty="0" smtClean="0">
                <a:cs typeface="Times New Roman" pitchFamily="18" charset="0"/>
              </a:rPr>
              <a:t>prilikom podnošenja zahtjeva za isplatu</a:t>
            </a:r>
            <a:r>
              <a:rPr lang="vi-VN" sz="1400" dirty="0" smtClean="0">
                <a:cs typeface="Times New Roman" pitchFamily="18" charset="0"/>
              </a:rPr>
              <a:t>, </a:t>
            </a:r>
            <a:r>
              <a:rPr lang="vi-VN" sz="1400" dirty="0">
                <a:cs typeface="Times New Roman" pitchFamily="18" charset="0"/>
              </a:rPr>
              <a:t>mora dokazati stručnu osposobljenost za bavljenje poljoprivrednom djelatnošću sukladno slijedećim kriterijima: </a:t>
            </a:r>
          </a:p>
          <a:p>
            <a:pPr marL="266700" lvl="1" algn="just" fontAlgn="auto">
              <a:spcAft>
                <a:spcPts val="0"/>
              </a:spcAft>
              <a:buClr>
                <a:srgbClr val="002060"/>
              </a:buClr>
              <a:tabLst>
                <a:tab pos="85725" algn="l"/>
              </a:tabLst>
              <a:defRPr/>
            </a:pPr>
            <a:r>
              <a:rPr lang="vi-VN" sz="1400" dirty="0">
                <a:cs typeface="Times New Roman" pitchFamily="18" charset="0"/>
              </a:rPr>
              <a:t>a) za obiteljsko poljoprivredno gospodarstvo i obrt:</a:t>
            </a:r>
          </a:p>
          <a:p>
            <a:pPr marL="647700" lvl="1" indent="-28575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tabLst>
                <a:tab pos="85725" algn="l"/>
              </a:tabLst>
              <a:defRPr/>
            </a:pPr>
            <a:r>
              <a:rPr lang="hr-HR" sz="1400" dirty="0"/>
              <a:t>nositelj ili član obiteljskog poljoprivrednog gospodarstva, odnosno vlasnik obrta ili jedan od stalno zaposlenih u obrtu ima završen tečaj stručnog osposobljavanja/obrazovanja iz odgovarajućeg područja (formalni tečajevi  koje provode učilišta ili tečajevi financirani iz Mjere 1 PRR) ili srednju školu ili fakultet iz odgovarajućeg područja ili je upisan u Upisnik poljoprivrednih gospodarstava u trajanju od najmanje 3. godine</a:t>
            </a:r>
            <a:endParaRPr lang="vi-VN" sz="1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3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96944" cy="5733256"/>
          </a:xfrm>
        </p:spPr>
        <p:txBody>
          <a:bodyPr/>
          <a:lstStyle/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endParaRPr lang="hr-HR" sz="1600" b="1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 </a:t>
            </a:r>
          </a:p>
          <a:p>
            <a:pPr marL="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vi-VN" sz="1400" dirty="0" smtClean="0">
                <a:cs typeface="Times New Roman" pitchFamily="18" charset="0"/>
              </a:rPr>
              <a:t>b</a:t>
            </a:r>
            <a:r>
              <a:rPr lang="vi-VN" sz="1400" dirty="0">
                <a:cs typeface="Times New Roman" pitchFamily="18" charset="0"/>
              </a:rPr>
              <a:t>) za pravne osobe:</a:t>
            </a:r>
          </a:p>
          <a:p>
            <a:pPr marL="466725" lvl="1" indent="-28575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hr-HR" sz="1400" dirty="0"/>
              <a:t>najmanje jedan stalno zaposleni ima završen tečaj stručnog osposobljavanja/obrazovanja iz odgovarajućeg područja (formalni tečajevi  koje provode učilišta ili tečajevi financirani iz Mjere 1 PRR) ili srednju školu ili fakultet iz odgovarajućeg područja ili je upisan u Upisnik poljoprivrednih gospodarstava u trajanju od najmanje 3. godine</a:t>
            </a:r>
            <a:r>
              <a:rPr lang="vi-VN" sz="1400" dirty="0" smtClean="0">
                <a:cs typeface="Times New Roman" pitchFamily="18" charset="0"/>
              </a:rPr>
              <a:t>c</a:t>
            </a:r>
            <a:r>
              <a:rPr lang="vi-VN" sz="1400" dirty="0">
                <a:cs typeface="Times New Roman" pitchFamily="18" charset="0"/>
              </a:rPr>
              <a:t>) mladi poljoprivrednik: </a:t>
            </a:r>
          </a:p>
          <a:p>
            <a:pPr marL="447675" lvl="1" indent="-26670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hr-HR" sz="1400" dirty="0">
                <a:cs typeface="Times New Roman" pitchFamily="18" charset="0"/>
              </a:rPr>
              <a:t>završen tečaj stručnog osposobljavanja/obrazovanja iz odgovarajućeg područja (formalni tečajevi  koje provode učilišta ili tečajevi financirani iz Mjere 1 PRR) ili srednju školu ili fakultet iz odgovarajućeg područja ili ima radno iskustvo iz tog područja u trajanju od najmanje 3 godine. </a:t>
            </a:r>
          </a:p>
          <a:p>
            <a:pPr marL="447675" lvl="1" indent="-26670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r>
              <a:rPr lang="hr-HR" sz="1400" dirty="0">
                <a:cs typeface="Times New Roman" pitchFamily="18" charset="0"/>
              </a:rPr>
              <a:t>Kao odgovarajuće područje, ovisno o ulaganju, podrazumijeva se poljoprivreda, veterina, prerada hrane</a:t>
            </a:r>
          </a:p>
          <a:p>
            <a:pPr marL="447675" lvl="1" indent="-26670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endParaRPr lang="hr-HR" sz="1400" dirty="0" smtClean="0"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Korisnici </a:t>
            </a:r>
            <a:r>
              <a:rPr lang="hr-HR" sz="1400" dirty="0"/>
              <a:t>u teškoćama </a:t>
            </a:r>
            <a:r>
              <a:rPr lang="hr-HR" sz="1400" dirty="0" smtClean="0"/>
              <a:t>nisu </a:t>
            </a:r>
            <a:r>
              <a:rPr lang="hr-HR" sz="1400" dirty="0"/>
              <a:t>prihvatljivi kao </a:t>
            </a:r>
            <a:r>
              <a:rPr lang="hr-HR" sz="1400" dirty="0" smtClean="0"/>
              <a:t>korisnici (postupak pred stečajne nagodbe, stečaj, likvidacija).</a:t>
            </a: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endParaRPr lang="hr-HR" sz="1400" dirty="0">
              <a:cs typeface="Times New Roman" pitchFamily="18" charset="0"/>
            </a:endParaRPr>
          </a:p>
          <a:p>
            <a:pPr marL="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400" dirty="0" smtClean="0"/>
              <a:t>- Ako </a:t>
            </a:r>
            <a:r>
              <a:rPr lang="hr-HR" sz="1400" dirty="0"/>
              <a:t>projekt zahtijeva provedbu postupka ocjene o potrebi procjene i/ili procjene utjecaja zahvata na okoliš u skladu s odredbama posebnog propisa kojim se uređuje procjena utjecaja zahvata na okoliš, ista se mora provesti prije ulaganja. </a:t>
            </a:r>
            <a:endParaRPr lang="vi-VN" sz="1400" dirty="0"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Wingdings" panose="05000000000000000000" pitchFamily="2" charset="2"/>
              <a:buChar char="§"/>
              <a:defRPr/>
            </a:pPr>
            <a:endParaRPr lang="vi-VN" sz="1400" dirty="0">
              <a:cs typeface="Times New Roman" pitchFamily="18" charset="0"/>
            </a:endParaRPr>
          </a:p>
        </p:txBody>
      </p:sp>
      <p:pic>
        <p:nvPicPr>
          <p:cNvPr id="7171" name="Picture 3" descr="E:\prezentacije\SLIKICE\neimenovLČJKMan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085184"/>
            <a:ext cx="19716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31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386556" y="476672"/>
            <a:ext cx="8073876" cy="6264696"/>
          </a:xfrm>
        </p:spPr>
        <p:txBody>
          <a:bodyPr/>
          <a:lstStyle/>
          <a:p>
            <a:pPr marL="26670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endParaRPr lang="hr-HR" sz="1600" b="1" dirty="0" smtClean="0">
              <a:cs typeface="Times New Roman" pitchFamily="18" charset="0"/>
            </a:endParaRPr>
          </a:p>
          <a:p>
            <a:pPr marL="285750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/>
              <a:t>z</a:t>
            </a:r>
            <a:r>
              <a:rPr lang="hr-HR" sz="1400" dirty="0" smtClean="0"/>
              <a:t>a </a:t>
            </a:r>
            <a:r>
              <a:rPr lang="hr-HR" sz="1400" dirty="0"/>
              <a:t>ulaganja u sustave navodnjavanja potrebno je ishoditi prethodno odobrenje projekta od strane Ministarstva, Uprave nadležne za vodno gospodarstvo. Prethodno odobrenje projekta obuhvaća ispunjenje uvjeta korištenja i zaštite voda sukladno nacionalnom zakonodavstvu te ciljeva zaštite okoliša iz Okvirne direktive o vodama</a:t>
            </a:r>
            <a:r>
              <a:rPr lang="hr-HR" sz="1400" dirty="0" smtClean="0"/>
              <a:t>.</a:t>
            </a:r>
          </a:p>
          <a:p>
            <a:pPr marL="285750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>
                <a:cs typeface="Times New Roman" pitchFamily="18" charset="0"/>
              </a:rPr>
              <a:t>p</a:t>
            </a:r>
            <a:r>
              <a:rPr lang="hr-HR" sz="1400" dirty="0" smtClean="0"/>
              <a:t>ostrojenje </a:t>
            </a:r>
            <a:r>
              <a:rPr lang="hr-HR" sz="1400" dirty="0"/>
              <a:t>za proizvodnju električne energije priključuje se na infrastrukturu poljoprivrednog gospodarstva, iza obračunskog mjernog mjesta poljoprivrednog gospodarstva kao korisnika elektroenergetske mreže, te se proizvedena električna i toplinska energija prvenstveno koristi za podmirenje potrošnje električne i toplinske energije toga </a:t>
            </a:r>
            <a:r>
              <a:rPr lang="hr-HR" sz="1400" dirty="0" smtClean="0"/>
              <a:t>gospodarstva,</a:t>
            </a:r>
          </a:p>
          <a:p>
            <a:pPr marL="285750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>
                <a:cs typeface="Times New Roman" pitchFamily="18" charset="0"/>
              </a:rPr>
              <a:t>korisnik </a:t>
            </a:r>
            <a:r>
              <a:rPr lang="hr-HR" sz="1400" dirty="0">
                <a:cs typeface="Times New Roman" pitchFamily="18" charset="0"/>
              </a:rPr>
              <a:t>je dužan uz Zahtjev za potporu dostaviti Izjavu da mu nisu dodijeljena sredstva za iste prihvatljive troškove u okviru ove podmjere za koju je podnio Zahtjev za potporu od strane središnjih tijela državne uprave, jedinice lokalne i područne (regionalne) samouprave te svake pravne osobe koja dodjeljuje državne potpore</a:t>
            </a:r>
            <a:r>
              <a:rPr lang="hr-HR" sz="1400" dirty="0" smtClean="0">
                <a:cs typeface="Times New Roman" pitchFamily="18" charset="0"/>
              </a:rPr>
              <a:t>,</a:t>
            </a: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projekti </a:t>
            </a:r>
            <a:r>
              <a:rPr lang="hr-HR" sz="1400" dirty="0"/>
              <a:t>koji budu imali značajan negativan utjecaj na okoliš, neće biti financirani sredstvima javne potpore osim ako su poduzete korektivne mjere propisane od strane nadležnog </a:t>
            </a:r>
            <a:r>
              <a:rPr lang="hr-HR" sz="1400" dirty="0" smtClean="0"/>
              <a:t>tijela, </a:t>
            </a: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 smtClean="0"/>
              <a:t>nakon </a:t>
            </a:r>
            <a:r>
              <a:rPr lang="hr-HR" sz="1400" dirty="0"/>
              <a:t>konačne isplate, korisnik je dužan najmanje narednih 5 godina baviti se poljoprivrednom proizvodnjom za koju je ostvario </a:t>
            </a:r>
            <a:r>
              <a:rPr lang="hr-HR" sz="1400" dirty="0" smtClean="0"/>
              <a:t>potporu.</a:t>
            </a:r>
            <a:endParaRPr lang="hr-HR" sz="1400" dirty="0"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/>
              <a:t>Zajedničkim </a:t>
            </a:r>
            <a:r>
              <a:rPr lang="hr-HR" sz="1600" b="1" dirty="0"/>
              <a:t>projektom </a:t>
            </a:r>
            <a:r>
              <a:rPr lang="hr-HR" sz="1400" dirty="0"/>
              <a:t>smatraju se ulaganja provedena od strane 2 ili više korisnika u </a:t>
            </a:r>
            <a:r>
              <a:rPr lang="hr-HR" sz="1400" dirty="0" err="1"/>
              <a:t>Podmjeri</a:t>
            </a:r>
            <a:r>
              <a:rPr lang="hr-HR" sz="1400" dirty="0"/>
              <a:t> 4.1. te predmet ulaganja koriste svi korisnici zajedničkog projekta. Jedan korisnik ne može koristiti više od 70 % predmeta zajedničkog projekta. </a:t>
            </a:r>
          </a:p>
          <a:p>
            <a:pPr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400" dirty="0"/>
              <a:t>Korisnici sklapaju Ugovor o poslovnoj suradnji kojim definiraju jednog korisnika koji će biti podnositelj Zahtjeva za potporu u ime njih u kojem će biti definiran način korištenja predmeta ulaganja zajedničkog projekta od strane svih korisnika zajedničkog projekta. </a:t>
            </a:r>
          </a:p>
          <a:p>
            <a:pPr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400" dirty="0"/>
              <a:t>Ugovor mora biti sklopljen na rok od najmanje 10 godina računajući od trenutka podnošenja Zahtjeva za potporu, te isti mora sadržavati podatke od strane korisnika o postotku korištenja predmeta zajedničkog projekta</a:t>
            </a:r>
          </a:p>
          <a:p>
            <a:pPr indent="-190500" algn="just" fontAlgn="auto">
              <a:spcAft>
                <a:spcPts val="0"/>
              </a:spcAft>
              <a:buClr>
                <a:srgbClr val="002060"/>
              </a:buClr>
              <a:buFontTx/>
              <a:buChar char="-"/>
              <a:defRPr/>
            </a:pPr>
            <a:endParaRPr lang="hr-HR" sz="1400" dirty="0" smtClean="0"/>
          </a:p>
          <a:p>
            <a:endParaRPr lang="hr-HR" sz="1400" b="1" dirty="0" smtClean="0"/>
          </a:p>
          <a:p>
            <a:pPr marL="438150" lvl="1" indent="-171450" algn="just" fontAlgn="auto">
              <a:spcAft>
                <a:spcPts val="0"/>
              </a:spcAft>
              <a:buClr>
                <a:srgbClr val="002060"/>
              </a:buClr>
              <a:buFontTx/>
              <a:buChar char="-"/>
              <a:defRPr/>
            </a:pPr>
            <a:endParaRPr lang="hr-HR" sz="1200" dirty="0"/>
          </a:p>
          <a:p>
            <a:endParaRPr lang="hr-HR" sz="1400" dirty="0"/>
          </a:p>
          <a:p>
            <a:endParaRPr lang="hr-HR" sz="1400" dirty="0"/>
          </a:p>
          <a:p>
            <a:endParaRPr lang="hr-HR" sz="1400" dirty="0">
              <a:cs typeface="Times New Roman" pitchFamily="18" charset="0"/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6018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395536" y="908720"/>
            <a:ext cx="8229600" cy="4176463"/>
          </a:xfrm>
        </p:spPr>
        <p:txBody>
          <a:bodyPr/>
          <a:lstStyle/>
          <a:p>
            <a:endParaRPr lang="en-US" sz="1400" dirty="0"/>
          </a:p>
          <a:p>
            <a:endParaRPr lang="en-US" dirty="0"/>
          </a:p>
        </p:txBody>
      </p:sp>
      <p:sp>
        <p:nvSpPr>
          <p:cNvPr id="4" name="Left Arrow 11">
            <a:hlinkClick r:id="rId2" action="ppaction://hlinksldjump"/>
          </p:cNvPr>
          <p:cNvSpPr/>
          <p:nvPr/>
        </p:nvSpPr>
        <p:spPr>
          <a:xfrm>
            <a:off x="8748464" y="6450725"/>
            <a:ext cx="220698" cy="216024"/>
          </a:xfrm>
          <a:prstGeom prst="leftArrow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  <p:sp>
        <p:nvSpPr>
          <p:cNvPr id="5" name="Left Arrow 11">
            <a:hlinkClick r:id="" action="ppaction://noaction"/>
          </p:cNvPr>
          <p:cNvSpPr/>
          <p:nvPr/>
        </p:nvSpPr>
        <p:spPr>
          <a:xfrm>
            <a:off x="8316416" y="6450725"/>
            <a:ext cx="220698" cy="216024"/>
          </a:xfrm>
          <a:prstGeom prst="leftArrow">
            <a:avLst/>
          </a:prstGeom>
          <a:gradFill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10800000" scaled="1"/>
          </a:gradFill>
          <a:ln w="12700"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  <p:sp>
        <p:nvSpPr>
          <p:cNvPr id="6" name="Left Arrow 11">
            <a:hlinkClick r:id="" action="ppaction://noaction"/>
          </p:cNvPr>
          <p:cNvSpPr/>
          <p:nvPr/>
        </p:nvSpPr>
        <p:spPr>
          <a:xfrm>
            <a:off x="7942609" y="6450725"/>
            <a:ext cx="220698" cy="216024"/>
          </a:xfrm>
          <a:prstGeom prst="leftArrow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  <p:sp>
        <p:nvSpPr>
          <p:cNvPr id="7" name="Left Arrow 11">
            <a:hlinkClick r:id="" action="ppaction://noaction"/>
          </p:cNvPr>
          <p:cNvSpPr/>
          <p:nvPr/>
        </p:nvSpPr>
        <p:spPr>
          <a:xfrm>
            <a:off x="7596336" y="6450725"/>
            <a:ext cx="220698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213544"/>
              </p:ext>
            </p:extLst>
          </p:nvPr>
        </p:nvGraphicFramePr>
        <p:xfrm>
          <a:off x="0" y="1"/>
          <a:ext cx="9144000" cy="6830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309"/>
                <a:gridCol w="7843723"/>
                <a:gridCol w="886968"/>
              </a:tblGrid>
              <a:tr h="262549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4.1.1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6254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KRITERIJ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Bodovi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1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Veličina gospodarstva SO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 err="1">
                          <a:effectLst/>
                        </a:rPr>
                        <a:t>max</a:t>
                      </a:r>
                      <a:r>
                        <a:rPr lang="hr-HR" sz="1200" dirty="0">
                          <a:effectLst/>
                        </a:rPr>
                        <a:t>. 20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do 14.999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od 15.000 do 49.999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20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od 50.000 do 99.999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199001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od 100.000 do 499.999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preko 500.000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2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Udruživanje proizvođača (proizvođačka grupa/organizacija, zadruga ili zajednički projekt)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20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3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Stručna sprema i radno iskustvo nositelja ili člana/odgovorne osobe ili zaposlenika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max. 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VSS, VŠS agronomskog ili veterinarskog smjera ili min. 8 g. radnog iskustva u poljoprivredi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SSS agronomskog ili veterinarskog smjera ili min. 4 g. radnog iskustva u poljoprivredi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3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4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u prioritetne sektore (voće i povrće, stočarstvo (uključujući peradarstvo))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20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5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Tip ulaganja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max. 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u izgradnju,  rekonstrukciju i/ili  modernizaciju (sa ili bez opremanja) 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u opremanje 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nabava poljoprivredne mehanizacije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6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Ulaganjem se uvodi inovativni tehnološki proces	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7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obnovi, očuvanju i poboljšanju ekosustava (P4 )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max. 10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boljem upravljanju vodama, uključujući upravljanje gnojivima i pesticidima  (fokus područje 4B)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sprečavanju erozije tla i bolje upravljanje tlom (fokus područje  4 C)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452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8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promicanju učinkovitosti resursa te poticanje pomaka prema gospodarstvu s niskom razinom ugljika otpornom na klimatske promjene (P5)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max. 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452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povećanju učinkovitosti u korištenju vode u poljoprivredi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(fokus područje 5A)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povećanju učinkovitosti u korištenju energije u poljoprivredi i preradi hrane (fokus područje  5B)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 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doprinosi smanjenju emisije stakleničkih plinova i amonijaka iz poljoprivrede (fokus područje 5D)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800">
                          <a:effectLst/>
                        </a:rPr>
                        <a:t>9</a:t>
                      </a:r>
                      <a:endParaRPr lang="hr-HR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Ulaganje u područjima sa prirodnim ograničenjima i ostalim posebnim ograničenjima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MAKSIMALNI BROJ BODOVA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100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  <a:tr h="22617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PRAG PROLAZNOSTI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30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030" marR="47030" marT="0" marB="0" anchor="ctr"/>
                </a:tc>
              </a:tr>
            </a:tbl>
          </a:graphicData>
        </a:graphic>
      </p:graphicFrame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931988" y="1712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02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hlinkClick r:id="rId3" action="ppaction://hlinksldjump"/>
          </p:cNvPr>
          <p:cNvSpPr/>
          <p:nvPr/>
        </p:nvSpPr>
        <p:spPr>
          <a:xfrm>
            <a:off x="323528" y="620688"/>
            <a:ext cx="2249974" cy="1863220"/>
          </a:xfrm>
          <a:prstGeom prst="rect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r-HR" altLang="sr-Latn-RS" b="1" dirty="0" smtClean="0">
              <a:solidFill>
                <a:srgbClr val="F79646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altLang="sr-Latn-RS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PRIORITET 1</a:t>
            </a:r>
            <a:endParaRPr lang="hr-HR" altLang="sr-Latn-RS" b="1" dirty="0">
              <a:solidFill>
                <a:srgbClr val="F79646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hr-HR" altLang="sr-Latn-RS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Promicanje znanja i inovacija u poljoprivredi, šumarstvu i ruralnim područjima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None/>
            </a:pPr>
            <a:endParaRPr lang="hr-HR" sz="1600" b="1" dirty="0">
              <a:solidFill>
                <a:srgbClr val="F79646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>
            <a:hlinkClick r:id="rId4" action="ppaction://hlinksldjump"/>
          </p:cNvPr>
          <p:cNvSpPr/>
          <p:nvPr/>
        </p:nvSpPr>
        <p:spPr>
          <a:xfrm>
            <a:off x="323528" y="2733457"/>
            <a:ext cx="4565214" cy="1921733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altLang="sr-Latn-RS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PRIORITET 3</a:t>
            </a:r>
            <a:endParaRPr lang="hr-HR" altLang="sr-Latn-RS" b="1" dirty="0">
              <a:solidFill>
                <a:srgbClr val="F79646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7112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hr-HR" altLang="sr-Latn-RS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Promicanje organiziranja lanca prehrane, uključujući preradu i trženje poljoprivrednih proizvoda, dobrobit životinja te upravljanje rizicima u poljoprivredi</a:t>
            </a:r>
            <a:endParaRPr lang="hr-HR" b="1" dirty="0">
              <a:solidFill>
                <a:srgbClr val="F79646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>
            <a:hlinkClick r:id="rId5" action="ppaction://hlinksldjump"/>
          </p:cNvPr>
          <p:cNvSpPr/>
          <p:nvPr/>
        </p:nvSpPr>
        <p:spPr>
          <a:xfrm>
            <a:off x="2843808" y="635073"/>
            <a:ext cx="4729665" cy="184883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 defTabSz="8001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hr-HR" altLang="sr-Latn-RS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PRIORITET 2</a:t>
            </a:r>
            <a:endParaRPr lang="hr-HR" altLang="sr-Latn-RS" b="1" dirty="0">
              <a:solidFill>
                <a:srgbClr val="F79646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8001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hr-HR" altLang="sr-Latn-RS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Povećanje održivosti poljoprivrednih gospodarstava te konkurentnosti  svih vrsta poljoprivrednih djelatnosti u svim regijama, promovirajući pri tome i inovacijske poljoprivredne tehnologije, kao i održivo upravljanje šumama</a:t>
            </a:r>
            <a:endParaRPr lang="hr-HR" b="1" dirty="0">
              <a:solidFill>
                <a:srgbClr val="F79646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14">
            <a:hlinkClick r:id="rId6" action="ppaction://hlinksldjump"/>
          </p:cNvPr>
          <p:cNvSpPr/>
          <p:nvPr/>
        </p:nvSpPr>
        <p:spPr>
          <a:xfrm>
            <a:off x="5148064" y="4904739"/>
            <a:ext cx="2402607" cy="1661286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hr-HR" altLang="sr-Latn-RS" sz="1400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PRIORITET 6</a:t>
            </a:r>
            <a:endParaRPr lang="hr-HR" altLang="sr-Latn-RS" sz="1400" b="1" dirty="0">
              <a:solidFill>
                <a:srgbClr val="F79646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hr-HR" altLang="sr-Latn-RS" sz="1600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Promicanje socijalne uključenosti, smanjenje siromaštva i gospodarski razvoj u ruralnim područjima</a:t>
            </a:r>
            <a:endParaRPr lang="hr-HR" sz="1600" b="1" dirty="0">
              <a:solidFill>
                <a:srgbClr val="F79646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5148065" y="2733457"/>
            <a:ext cx="2418283" cy="1921733"/>
            <a:chOff x="1996327" y="-52231"/>
            <a:chExt cx="1870990" cy="2218864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6" name="Rectangle 25">
              <a:hlinkClick r:id="rId7" action="ppaction://hlinksldjump"/>
            </p:cNvPr>
            <p:cNvSpPr/>
            <p:nvPr/>
          </p:nvSpPr>
          <p:spPr>
            <a:xfrm>
              <a:off x="1996327" y="-52231"/>
              <a:ext cx="1858862" cy="2218864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75000"/>
                    <a:shade val="30000"/>
                    <a:satMod val="115000"/>
                  </a:schemeClr>
                </a:gs>
                <a:gs pos="50000">
                  <a:schemeClr val="accent6">
                    <a:lumMod val="75000"/>
                    <a:shade val="67500"/>
                    <a:satMod val="115000"/>
                  </a:schemeClr>
                </a:gs>
                <a:gs pos="100000">
                  <a:schemeClr val="accent6">
                    <a:lumMod val="7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Rectangle 26">
              <a:hlinkClick r:id="rId7" action="ppaction://hlinksldjump"/>
            </p:cNvPr>
            <p:cNvSpPr/>
            <p:nvPr/>
          </p:nvSpPr>
          <p:spPr>
            <a:xfrm>
              <a:off x="1996328" y="-30231"/>
              <a:ext cx="1870989" cy="2196864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algn="ctr" defTabSz="9779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altLang="sr-Latn-RS" b="1" dirty="0" smtClean="0">
                  <a:solidFill>
                    <a:srgbClr val="F79646">
                      <a:lumMod val="20000"/>
                      <a:lumOff val="8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PRIORITET 4</a:t>
              </a:r>
              <a:endParaRPr lang="hr-HR" altLang="sr-Latn-RS" b="1" dirty="0">
                <a:solidFill>
                  <a:srgbClr val="F79646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  <a:p>
              <a:pPr algn="ctr" defTabSz="9779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itchFamily="2" charset="2"/>
                <a:buNone/>
              </a:pPr>
              <a:r>
                <a:rPr lang="hr-HR" altLang="sr-Latn-RS" b="1" dirty="0" smtClean="0">
                  <a:solidFill>
                    <a:srgbClr val="F79646">
                      <a:lumMod val="20000"/>
                      <a:lumOff val="8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Obnavljanje, očuvanje i poboljšanje ekosustava vezanih uz poljoprivredu i šumarstvo </a:t>
              </a:r>
              <a:endParaRPr lang="hr-HR" b="1" dirty="0">
                <a:solidFill>
                  <a:srgbClr val="F79646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1" name="Rectangle 30">
            <a:hlinkClick r:id="rId8" action="ppaction://hlinksldjump"/>
          </p:cNvPr>
          <p:cNvSpPr/>
          <p:nvPr/>
        </p:nvSpPr>
        <p:spPr>
          <a:xfrm>
            <a:off x="342976" y="4904739"/>
            <a:ext cx="4545766" cy="16612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hr-HR" altLang="sr-Latn-RS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PRIORITET 5</a:t>
            </a:r>
            <a:endParaRPr lang="hr-HR" altLang="sr-Latn-RS" b="1" dirty="0">
              <a:solidFill>
                <a:srgbClr val="F79646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hr-HR" altLang="sr-Latn-RS" b="1" dirty="0" smtClean="0">
                <a:solidFill>
                  <a:srgbClr val="F79646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Promicanje učinkovitosti resursa i pomaka prema klimatski elastičnom gospodarstvu s niskom razinom ugljika u poljoprivrednom, prehrambenom i šumarskom sektoru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809995" y="2733456"/>
            <a:ext cx="1210825" cy="383256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  <a:defRPr/>
            </a:pPr>
            <a:r>
              <a:rPr lang="hr-H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Uredba ruralnog razvoja EU  </a:t>
            </a:r>
            <a:r>
              <a:rPr lang="hr-HR" sz="2000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1305/13 </a:t>
            </a:r>
            <a:r>
              <a:rPr lang="hr-H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definira </a:t>
            </a:r>
            <a:r>
              <a:rPr lang="hr-HR" sz="2000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šest</a:t>
            </a:r>
          </a:p>
          <a:p>
            <a:pPr algn="ctr">
              <a:spcBef>
                <a:spcPct val="20000"/>
              </a:spcBef>
              <a:defRPr/>
            </a:pPr>
            <a:r>
              <a:rPr lang="hr-HR" sz="2000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prioriteta </a:t>
            </a:r>
            <a:endParaRPr lang="hr-H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2" name="Akcijski gumb: Kraj 1">
            <a:hlinkClick r:id="" action="ppaction://noaction" highlightClick="1"/>
          </p:cNvPr>
          <p:cNvSpPr/>
          <p:nvPr/>
        </p:nvSpPr>
        <p:spPr>
          <a:xfrm>
            <a:off x="7956376" y="1781804"/>
            <a:ext cx="792088" cy="351052"/>
          </a:xfrm>
          <a:prstGeom prst="actionButtonEnd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84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395536" y="908720"/>
            <a:ext cx="8229600" cy="4176463"/>
          </a:xfrm>
        </p:spPr>
        <p:txBody>
          <a:bodyPr/>
          <a:lstStyle/>
          <a:p>
            <a:endParaRPr lang="en-US" sz="1400" dirty="0"/>
          </a:p>
          <a:p>
            <a:endParaRPr lang="en-US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639763" y="2120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100734"/>
              </p:ext>
            </p:extLst>
          </p:nvPr>
        </p:nvGraphicFramePr>
        <p:xfrm>
          <a:off x="0" y="4"/>
          <a:ext cx="9144001" cy="68579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309"/>
                <a:gridCol w="7843724"/>
                <a:gridCol w="886968"/>
              </a:tblGrid>
              <a:tr h="51285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4.1.2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1285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Bodovi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Veličina gospodarstva SO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max. 20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do 14.999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od 15.000 do 49.999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10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od 50.000 do 99.999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od 100.000 do 499.999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18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preko 500.000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Korišteno poljoprivredno zemljište  (broj uvjetnih grla po hektaru)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max. 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od 0,62 do 1,2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od 1,3 do 2,4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3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u zaštićenim područjima prirode, područjima ekološke mreže i zonama ranjivim nitratima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4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Udruživanje proizvođača (proizvođačka grupa/organizacija, zadruga ili zajednički projekt)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 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Ulaganjem se uvodi inovativni tehnološki proces	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MAKSIMALNI BROJ BODOVA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65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659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PRAG PROLAZNOSTI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639763" y="2243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30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395536" y="908720"/>
            <a:ext cx="8229600" cy="4176463"/>
          </a:xfrm>
        </p:spPr>
        <p:txBody>
          <a:bodyPr/>
          <a:lstStyle/>
          <a:p>
            <a:endParaRPr lang="en-US" sz="1400" dirty="0"/>
          </a:p>
          <a:p>
            <a:endParaRPr lang="en-US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639763" y="2120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747307"/>
              </p:ext>
            </p:extLst>
          </p:nvPr>
        </p:nvGraphicFramePr>
        <p:xfrm>
          <a:off x="0" y="0"/>
          <a:ext cx="9144001" cy="6857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309"/>
                <a:gridCol w="7843724"/>
                <a:gridCol w="886968"/>
              </a:tblGrid>
              <a:tr h="58377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4.1.3.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8377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Bodovi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Veličina gospodarstva SO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max. 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do 14.999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od 15.000 do 49.999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od 50.000 do 99.999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od 100.000 do 499.999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18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preko 500.000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Sirovina obnovljivih izvora energije - biomasa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na objektima bez mogućnosti pristupa električnoj mreži 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Učinkovitost u korištenju OIE- kogeneracijska postrojenja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u područjima sa prirodnim ograničenjima i ostalim posebnim ograničenjima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MAKSIMALNI BROJ BODOVA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75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420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PRAG PROLAZNOSTI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21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:\prezentacije\SLIKICE\imagesIOKO10I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809" y="4221088"/>
            <a:ext cx="2428875" cy="1885950"/>
          </a:xfrm>
          <a:prstGeom prst="rect">
            <a:avLst/>
          </a:prstGeom>
          <a:noFill/>
          <a:effectLst>
            <a:glow>
              <a:schemeClr val="accent1">
                <a:alpha val="40000"/>
              </a:schemeClr>
            </a:glow>
            <a:softEdge rad="508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61869" y="620688"/>
            <a:ext cx="8496944" cy="5733256"/>
          </a:xfrm>
        </p:spPr>
        <p:txBody>
          <a:bodyPr/>
          <a:lstStyle/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4.2</a:t>
            </a:r>
            <a:r>
              <a:rPr lang="hr-HR" sz="1600" b="1" dirty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. Potpora za ulaganja u preradu, marketing i/ili razvoj poljoprivrednih </a:t>
            </a:r>
            <a:endParaRPr lang="hr-HR" sz="1600" b="1" dirty="0" smtClean="0">
              <a:solidFill>
                <a:srgbClr val="9BBB59">
                  <a:lumMod val="50000"/>
                </a:srgbClr>
              </a:solidFill>
              <a:cs typeface="Times New Roman" pitchFamily="18" charset="0"/>
            </a:endParaRPr>
          </a:p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proizvoda</a:t>
            </a:r>
            <a:endParaRPr lang="hr-HR" sz="1600" b="1" dirty="0">
              <a:solidFill>
                <a:srgbClr val="9BBB59">
                  <a:lumMod val="50000"/>
                </a:srgbClr>
              </a:solidFill>
              <a:cs typeface="Times New Roman" pitchFamily="18" charset="0"/>
            </a:endParaRPr>
          </a:p>
          <a:p>
            <a:pPr lvl="0" eaLnBrk="1" fontAlgn="auto" hangingPunct="1">
              <a:spcAft>
                <a:spcPts val="0"/>
              </a:spcAft>
              <a:buClr>
                <a:srgbClr val="002060"/>
              </a:buClr>
              <a:defRPr/>
            </a:pP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lvl="0" eaLnBrk="1" hangingPunct="1">
              <a:spcBef>
                <a:spcPct val="0"/>
              </a:spcBef>
              <a:buClr>
                <a:srgbClr val="FF0000"/>
              </a:buClr>
              <a:defRPr/>
            </a:pP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OPERACIJE:</a:t>
            </a:r>
          </a:p>
          <a:p>
            <a:pPr lvl="0" eaLnBrk="1" hangingPunct="1">
              <a:spcBef>
                <a:spcPct val="0"/>
              </a:spcBef>
              <a:buClr>
                <a:srgbClr val="FF0000"/>
              </a:buClr>
              <a:defRPr/>
            </a:pP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4.2.1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. 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Povećanje 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dodane vrijednosti poljoprivrednim 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proizvodima </a:t>
            </a: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lvl="0" eaLnBrk="1" hangingPunct="1">
              <a:spcBef>
                <a:spcPct val="0"/>
              </a:spcBef>
              <a:buClr>
                <a:srgbClr val="FF0000"/>
              </a:buClr>
              <a:defRPr/>
            </a:pP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4.2.2. 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Korištenje 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obnovljivih izvora </a:t>
            </a:r>
            <a:r>
              <a:rPr lang="hr-HR" altLang="sr-Latn-RS" sz="1400" dirty="0" smtClean="0">
                <a:solidFill>
                  <a:srgbClr val="000000"/>
                </a:solidFill>
                <a:cs typeface="Times New Roman" pitchFamily="18" charset="0"/>
              </a:rPr>
              <a:t>energije</a:t>
            </a:r>
            <a:endParaRPr lang="hr-HR" altLang="sr-Latn-RS" sz="1400" dirty="0">
              <a:solidFill>
                <a:srgbClr val="000000"/>
              </a:solidFill>
              <a:cs typeface="Times New Roman" pitchFamily="18" charset="0"/>
            </a:endParaRPr>
          </a:p>
          <a:p>
            <a:pPr lvl="0">
              <a:spcBef>
                <a:spcPct val="0"/>
              </a:spcBef>
              <a:tabLst>
                <a:tab pos="457200" algn="l"/>
              </a:tabLst>
              <a:defRPr/>
            </a:pPr>
            <a:endParaRPr lang="hr-HR" altLang="sr-Latn-RS" sz="1400" b="1" kern="0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lvl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b="1" kern="0" dirty="0" smtClean="0">
                <a:solidFill>
                  <a:prstClr val="black"/>
                </a:solidFill>
                <a:cs typeface="Times New Roman" pitchFamily="18" charset="0"/>
              </a:rPr>
              <a:t>Korisnici</a:t>
            </a:r>
            <a:r>
              <a:rPr lang="hr-HR" altLang="sr-Latn-RS" sz="1400" b="1" kern="0" dirty="0">
                <a:solidFill>
                  <a:prstClr val="black"/>
                </a:solidFill>
                <a:cs typeface="Times New Roman" pitchFamily="18" charset="0"/>
              </a:rPr>
              <a:t>: </a:t>
            </a:r>
            <a:r>
              <a:rPr lang="hr-HR" altLang="sr-Latn-RS" sz="1400" kern="0" dirty="0">
                <a:solidFill>
                  <a:prstClr val="black"/>
                </a:solidFill>
                <a:cs typeface="Times New Roman" pitchFamily="18" charset="0"/>
              </a:rPr>
              <a:t>f</a:t>
            </a:r>
            <a:r>
              <a:rPr lang="vi-VN" sz="1400" dirty="0">
                <a:solidFill>
                  <a:prstClr val="black"/>
                </a:solidFill>
              </a:rPr>
              <a:t>izičke i pravne osobe </a:t>
            </a:r>
            <a:r>
              <a:rPr lang="hr-HR" sz="1400" dirty="0">
                <a:solidFill>
                  <a:prstClr val="black"/>
                </a:solidFill>
              </a:rPr>
              <a:t>koje se bave ili se namjeravaju baviti preradom proizvoda  </a:t>
            </a:r>
            <a:endParaRPr lang="hr-HR" sz="1400" dirty="0" smtClean="0">
              <a:solidFill>
                <a:prstClr val="black"/>
              </a:solidFill>
            </a:endParaRPr>
          </a:p>
          <a:p>
            <a:pPr lvl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sz="1400" dirty="0" smtClean="0">
                <a:solidFill>
                  <a:prstClr val="black"/>
                </a:solidFill>
              </a:rPr>
              <a:t>iz Dodatka 1 Ugovora o EU ili pamuka, osim proizvoda ribarstva</a:t>
            </a:r>
          </a:p>
          <a:p>
            <a:pPr lvl="0">
              <a:defRPr/>
            </a:pPr>
            <a:r>
              <a:rPr lang="hr-HR" sz="1400" b="1" dirty="0" smtClean="0">
                <a:solidFill>
                  <a:prstClr val="black"/>
                </a:solidFill>
              </a:rPr>
              <a:t>Intenzitet </a:t>
            </a:r>
            <a:r>
              <a:rPr lang="hr-HR" sz="1400" b="1" dirty="0">
                <a:solidFill>
                  <a:prstClr val="black"/>
                </a:solidFill>
              </a:rPr>
              <a:t>potpore:</a:t>
            </a:r>
          </a:p>
          <a:p>
            <a:pPr marL="285750" lvl="0" indent="-285750">
              <a:buFont typeface="Symbol" panose="05050102010706020507" pitchFamily="18" charset="2"/>
              <a:buChar char="-"/>
              <a:tabLst>
                <a:tab pos="457200" algn="l"/>
              </a:tabLst>
              <a:defRPr/>
            </a:pPr>
            <a:r>
              <a:rPr lang="pl-PL" altLang="sr-Latn-RS" sz="1400" b="1" dirty="0">
                <a:solidFill>
                  <a:srgbClr val="000000"/>
                </a:solidFill>
                <a:cs typeface="Times New Roman" pitchFamily="18" charset="0"/>
              </a:rPr>
              <a:t>50</a:t>
            </a:r>
            <a:r>
              <a:rPr lang="pl-PL" altLang="sr-Latn-RS" sz="1400" dirty="0"/>
              <a:t>% od iznosa prihvatljivog ulaganja</a:t>
            </a:r>
          </a:p>
          <a:p>
            <a:pPr>
              <a:spcBef>
                <a:spcPct val="0"/>
              </a:spcBef>
              <a:tabLst>
                <a:tab pos="457200" algn="l"/>
              </a:tabLst>
              <a:defRPr/>
            </a:pPr>
            <a:endParaRPr lang="hr-HR" sz="1400" dirty="0"/>
          </a:p>
          <a:p>
            <a:pPr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Uvećanje za 20%: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vi-VN" sz="1400" dirty="0"/>
              <a:t>ulaganja unutar Europskoga inovacijskog partnerstva </a:t>
            </a:r>
            <a:r>
              <a:rPr lang="hr-HR" sz="1400" dirty="0" smtClean="0"/>
              <a:t>(EIP)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vi-VN" sz="1400" dirty="0" smtClean="0"/>
              <a:t>ulaganja koja provode proizvođačke organizacije</a:t>
            </a:r>
            <a:endParaRPr lang="hr-HR" sz="1400" dirty="0" smtClean="0"/>
          </a:p>
          <a:p>
            <a:pPr lvl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</a:p>
          <a:p>
            <a:pPr lvl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dirty="0" smtClean="0">
                <a:solidFill>
                  <a:prstClr val="black"/>
                </a:solidFill>
                <a:cs typeface="Times New Roman" pitchFamily="18" charset="0"/>
              </a:rPr>
              <a:t>Min</a:t>
            </a:r>
            <a:r>
              <a:rPr lang="hr-HR" altLang="sr-Latn-RS" sz="1400" dirty="0">
                <a:solidFill>
                  <a:prstClr val="black"/>
                </a:solidFill>
                <a:cs typeface="Times New Roman" pitchFamily="18" charset="0"/>
              </a:rPr>
              <a:t>. 5.000 €/projekt - </a:t>
            </a:r>
            <a:r>
              <a:rPr lang="hr-HR" altLang="sr-Latn-RS" sz="1400" dirty="0" err="1">
                <a:solidFill>
                  <a:prstClr val="black"/>
                </a:solidFill>
                <a:cs typeface="Times New Roman" pitchFamily="18" charset="0"/>
              </a:rPr>
              <a:t>max</a:t>
            </a:r>
            <a:r>
              <a:rPr lang="hr-HR" altLang="sr-Latn-RS" sz="1400" dirty="0">
                <a:solidFill>
                  <a:prstClr val="black"/>
                </a:solidFill>
                <a:cs typeface="Times New Roman" pitchFamily="18" charset="0"/>
              </a:rPr>
              <a:t>.</a:t>
            </a:r>
            <a:r>
              <a:rPr lang="hr-HR" altLang="sr-Latn-RS" sz="1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hr-HR" altLang="sr-Latn-RS" sz="1400" b="1" dirty="0">
                <a:cs typeface="Times New Roman" pitchFamily="18" charset="0"/>
              </a:rPr>
              <a:t>3 mil. €</a:t>
            </a:r>
            <a:r>
              <a:rPr lang="hr-HR" altLang="sr-Latn-RS" sz="1400" dirty="0">
                <a:solidFill>
                  <a:prstClr val="black"/>
                </a:solidFill>
                <a:cs typeface="Times New Roman" pitchFamily="18" charset="0"/>
              </a:rPr>
              <a:t>/projekt </a:t>
            </a:r>
          </a:p>
          <a:p>
            <a:pPr lvl="0"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b="1" dirty="0" smtClean="0">
                <a:cs typeface="Times New Roman" pitchFamily="18" charset="0"/>
              </a:rPr>
              <a:t>- 5 </a:t>
            </a:r>
            <a:r>
              <a:rPr lang="hr-HR" altLang="sr-Latn-RS" sz="1400" b="1" dirty="0">
                <a:cs typeface="Times New Roman" pitchFamily="18" charset="0"/>
              </a:rPr>
              <a:t>mil. €</a:t>
            </a:r>
            <a:r>
              <a:rPr lang="hr-HR" altLang="sr-Latn-RS" sz="14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/</a:t>
            </a:r>
            <a:r>
              <a:rPr lang="hr-HR" altLang="sr-Latn-RS" sz="1400" dirty="0">
                <a:solidFill>
                  <a:srgbClr val="000000"/>
                </a:solidFill>
                <a:cs typeface="Times New Roman" pitchFamily="18" charset="0"/>
              </a:rPr>
              <a:t>za ulaganja u sektore:</a:t>
            </a:r>
          </a:p>
          <a:p>
            <a:pPr marL="180975"/>
            <a:r>
              <a:rPr lang="vi-VN" sz="1400" dirty="0"/>
              <a:t>- mesa </a:t>
            </a:r>
            <a:r>
              <a:rPr lang="hr-HR" sz="1400" dirty="0"/>
              <a:t>- </a:t>
            </a:r>
            <a:r>
              <a:rPr lang="vi-VN" sz="1400" dirty="0"/>
              <a:t>za ulaganja u građenje i/ili opremanje objekata i/ili,</a:t>
            </a:r>
          </a:p>
          <a:p>
            <a:pPr marL="180975"/>
            <a:r>
              <a:rPr lang="vi-VN" sz="1400" dirty="0"/>
              <a:t>- mlijeka i mliječnih proizvoda</a:t>
            </a:r>
            <a:r>
              <a:rPr lang="hr-HR" sz="1400" dirty="0"/>
              <a:t> - </a:t>
            </a:r>
            <a:r>
              <a:rPr lang="vi-VN" sz="1400" dirty="0"/>
              <a:t> za ulaganja u građenje i/ili opremanje objekata,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vi-VN" sz="1400" dirty="0"/>
          </a:p>
          <a:p>
            <a:pPr>
              <a:spcBef>
                <a:spcPct val="0"/>
              </a:spcBef>
              <a:tabLst>
                <a:tab pos="0" algn="l"/>
              </a:tabLst>
              <a:defRPr/>
            </a:pPr>
            <a:r>
              <a:rPr lang="hr-HR" sz="1400" dirty="0"/>
              <a:t>U slučaju ulaganja samo u operacije vezane uz korištenje obnovljivih izvora energije</a:t>
            </a:r>
            <a:r>
              <a:rPr lang="hr-HR" sz="1400" dirty="0" smtClean="0"/>
              <a:t>,</a:t>
            </a:r>
          </a:p>
          <a:p>
            <a:pPr>
              <a:spcBef>
                <a:spcPct val="0"/>
              </a:spcBef>
              <a:tabLst>
                <a:tab pos="0" algn="l"/>
              </a:tabLst>
              <a:defRPr/>
            </a:pPr>
            <a:r>
              <a:rPr lang="hr-HR" sz="1400" dirty="0" smtClean="0"/>
              <a:t>maksimalna </a:t>
            </a:r>
            <a:r>
              <a:rPr lang="hr-HR" sz="1400" dirty="0"/>
              <a:t>potpora je </a:t>
            </a:r>
            <a:r>
              <a:rPr lang="hr-HR" sz="1400" b="1" dirty="0"/>
              <a:t>1 </a:t>
            </a:r>
            <a:r>
              <a:rPr lang="hr-HR" sz="1400" b="1" dirty="0" smtClean="0"/>
              <a:t>mil. </a:t>
            </a:r>
            <a:r>
              <a:rPr lang="hr-HR" sz="1400" b="1" dirty="0"/>
              <a:t>€</a:t>
            </a:r>
            <a:r>
              <a:rPr lang="hr-HR" sz="1400" dirty="0"/>
              <a:t>/projekt.</a:t>
            </a:r>
          </a:p>
          <a:p>
            <a:pPr>
              <a:spcBef>
                <a:spcPct val="0"/>
              </a:spcBef>
              <a:tabLst>
                <a:tab pos="457200" algn="l"/>
              </a:tabLst>
              <a:defRPr/>
            </a:pPr>
            <a:endParaRPr lang="hr-HR" altLang="sr-Latn-RS" sz="1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spcBef>
                <a:spcPct val="0"/>
              </a:spcBef>
              <a:tabLst>
                <a:tab pos="457200" algn="l"/>
              </a:tabLst>
              <a:defRPr/>
            </a:pPr>
            <a:r>
              <a:rPr lang="hr-HR" altLang="sr-Latn-RS" sz="1400" b="1" dirty="0" smtClean="0">
                <a:solidFill>
                  <a:srgbClr val="000000"/>
                </a:solidFill>
                <a:cs typeface="Times New Roman" pitchFamily="18" charset="0"/>
              </a:rPr>
              <a:t>Maksimalni </a:t>
            </a: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intenzitet potpore </a:t>
            </a:r>
            <a:r>
              <a:rPr lang="hr-HR" altLang="sr-Latn-RS" sz="1400" b="1" u="sng" dirty="0">
                <a:solidFill>
                  <a:srgbClr val="000000"/>
                </a:solidFill>
                <a:cs typeface="Times New Roman" pitchFamily="18" charset="0"/>
              </a:rPr>
              <a:t>NE smije prijeći 90% </a:t>
            </a:r>
            <a:r>
              <a:rPr lang="hr-HR" altLang="sr-Latn-RS" sz="1400" b="1" dirty="0">
                <a:solidFill>
                  <a:srgbClr val="000000"/>
                </a:solidFill>
                <a:cs typeface="Times New Roman" pitchFamily="18" charset="0"/>
              </a:rPr>
              <a:t>od ukupno prihvatljivih </a:t>
            </a:r>
            <a:r>
              <a:rPr lang="hr-HR" altLang="sr-Latn-RS" sz="1400" b="1" dirty="0" smtClean="0">
                <a:solidFill>
                  <a:srgbClr val="000000"/>
                </a:solidFill>
                <a:cs typeface="Times New Roman" pitchFamily="18" charset="0"/>
              </a:rPr>
              <a:t>troškova.</a:t>
            </a:r>
            <a:endParaRPr lang="hr-HR" altLang="sr-Latn-RS" sz="1400" b="1" dirty="0">
              <a:solidFill>
                <a:srgbClr val="000000"/>
              </a:solidFill>
              <a:cs typeface="Times New Roman" pitchFamily="18" charset="0"/>
            </a:endParaRPr>
          </a:p>
          <a:p>
            <a:pPr lvl="0">
              <a:spcBef>
                <a:spcPct val="0"/>
              </a:spcBef>
              <a:tabLst>
                <a:tab pos="457200" algn="l"/>
              </a:tabLst>
              <a:defRPr/>
            </a:pPr>
            <a:endParaRPr lang="hr-HR" sz="1400" u="sng" dirty="0">
              <a:solidFill>
                <a:srgbClr val="00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062" y="2924944"/>
            <a:ext cx="2730500" cy="7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2066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61869" y="620688"/>
            <a:ext cx="8496944" cy="5733256"/>
          </a:xfrm>
        </p:spPr>
        <p:txBody>
          <a:bodyPr/>
          <a:lstStyle/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4.2</a:t>
            </a:r>
            <a:r>
              <a:rPr lang="hr-HR" sz="1600" b="1" dirty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. Potpora za ulaganja u preradu, marketing i/ili razvoj poljoprivrednih </a:t>
            </a:r>
            <a:endParaRPr lang="hr-HR" sz="1600" b="1" dirty="0" smtClean="0">
              <a:solidFill>
                <a:srgbClr val="9BBB59">
                  <a:lumMod val="50000"/>
                </a:srgbClr>
              </a:solidFill>
              <a:cs typeface="Times New Roman" pitchFamily="18" charset="0"/>
            </a:endParaRPr>
          </a:p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Proizvoda</a:t>
            </a:r>
          </a:p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endParaRPr lang="hr-HR" sz="1600" b="1" dirty="0">
              <a:solidFill>
                <a:srgbClr val="9BBB59">
                  <a:lumMod val="50000"/>
                </a:srgbClr>
              </a:solidFill>
              <a:cs typeface="Times New Roman" pitchFamily="18" charset="0"/>
            </a:endParaRPr>
          </a:p>
          <a:p>
            <a:pPr lvl="0" eaLnBrk="1" hangingPunct="1">
              <a:spcBef>
                <a:spcPct val="0"/>
              </a:spcBef>
              <a:buClr>
                <a:srgbClr val="FF0000"/>
              </a:buClr>
              <a:defRPr/>
            </a:pPr>
            <a:r>
              <a:rPr lang="hr-HR" altLang="sr-Latn-RS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  <a:hlinkClick r:id="rId3" action="ppaction://hlinkfile"/>
              </a:rPr>
              <a:t>4.2.1</a:t>
            </a:r>
            <a:r>
              <a:rPr lang="hr-HR" altLang="sr-Latn-RS" sz="1400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  <a:hlinkClick r:id="rId3" action="ppaction://hlinkfile"/>
              </a:rPr>
              <a:t>. </a:t>
            </a:r>
            <a:r>
              <a:rPr lang="hr-HR" altLang="sr-Latn-RS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  <a:hlinkClick r:id="rId3" action="ppaction://hlinkfile"/>
              </a:rPr>
              <a:t>Povećanje </a:t>
            </a:r>
            <a:r>
              <a:rPr lang="hr-HR" altLang="sr-Latn-RS" sz="1400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  <a:hlinkClick r:id="rId3" action="ppaction://hlinkfile"/>
              </a:rPr>
              <a:t>dodane vrijednosti poljoprivrednim </a:t>
            </a:r>
            <a:r>
              <a:rPr lang="hr-HR" altLang="sr-Latn-RS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  <a:hlinkClick r:id="rId3" action="ppaction://hlinkfile"/>
              </a:rPr>
              <a:t>proizvodima</a:t>
            </a:r>
            <a:endParaRPr lang="hr-HR" altLang="sr-Latn-RS" sz="1400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lvl="0" eaLnBrk="1" hangingPunct="1">
              <a:spcBef>
                <a:spcPct val="0"/>
              </a:spcBef>
              <a:buClr>
                <a:srgbClr val="FF0000"/>
              </a:buClr>
              <a:defRPr/>
            </a:pPr>
            <a:r>
              <a:rPr lang="hr-HR" altLang="sr-Latn-RS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 </a:t>
            </a:r>
            <a:endParaRPr lang="hr-HR" altLang="sr-Latn-RS" sz="1400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 smtClean="0">
                <a:ea typeface="Calibri"/>
              </a:rPr>
              <a:t>a) ulaganje </a:t>
            </a:r>
            <a:r>
              <a:rPr lang="hr-HR" sz="1400" dirty="0">
                <a:ea typeface="Calibri"/>
              </a:rPr>
              <a:t>u građenje i/ili opremanje objekata za poslovanje s mlijekom i preradom mlijeka s pripadajućom opremom i unutarnjom i vanjskom infrastrukturom, uključujući rashladnu opremu za sirovo mlijeko, 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Calibri"/>
              </a:rPr>
              <a:t>b)	ulaganje u građenje i /ili opremanje klaonica, </a:t>
            </a:r>
            <a:r>
              <a:rPr lang="hr-HR" sz="1400" dirty="0" err="1">
                <a:ea typeface="Calibri"/>
              </a:rPr>
              <a:t>rasjekaonica</a:t>
            </a:r>
            <a:r>
              <a:rPr lang="hr-HR" sz="1400" dirty="0">
                <a:ea typeface="Calibri"/>
              </a:rPr>
              <a:t>, hladnjača, objekata za preradu (mesa, jaja) s pripadajućom unutarnjom i vanjskom infrastrukturom, 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Calibri"/>
              </a:rPr>
              <a:t>c)	ulaganje u građenje i/ili opremanje centra (sabirališta) za sakupljanje i preradu otpada i nusproizvoda životinjskog podrijetla koji nisu za prehranu ljudi s pripadajućom unutarnjom i vanjskom infrastrukturom,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Calibri"/>
              </a:rPr>
              <a:t>d)	ulaganje u građenje i/ili opremanje objekata za preradu voća, povrća, grožđa (osim za proizvodnju vina), aromatičnog, začinskog i ostalog bilja, cvijeća i gljiva s pripadajućom unutarnjom i vanjskom infrastrukturom uključujući preradu ostataka iz proizvodnje,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Calibri"/>
              </a:rPr>
              <a:t>e)	ulaganje u građenje i/ili opremanje objekata za preradu maslina, komine masline s pripadajućom unutarnjom i vanjskom infrastrukturom, 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Calibri"/>
              </a:rPr>
              <a:t>f)	ulaganje u građenje i/ili opremanje objekata za preradu žitarica, uljarica i industrijskog bilja s pripadajućom unutarnjom i vanjskom infrastrukturom, 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Calibri"/>
              </a:rPr>
              <a:t>g)	ulaganje u građenje i/ili opremanje objekata za obradu, punjenje i skladištenje pčelinjih proizvoda s pripadajućom unutarnjom i vanjskom infrastrukturom,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Times New Roman"/>
              </a:rPr>
              <a:t>h)	ulaganje u građenje i/ili opremanje ostalih gospodarskih objekata, upravnih prostorija s pripadajućim sadržajima, opremom i infrastrukturom</a:t>
            </a:r>
            <a:r>
              <a:rPr lang="hr-HR" sz="1400" dirty="0">
                <a:ea typeface="Calibri"/>
              </a:rPr>
              <a:t> koji su u funkciji djelatnosti prerade,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Calibri"/>
              </a:rPr>
              <a:t>i)	ulaganje u kupnju mehanizacije, gospodarskih vozila, strojeva i opreme,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Times New Roman"/>
              </a:rPr>
              <a:t>j)	ulaganje u građenje i/ili opremanje objekata za prodaju i prezentaciju vlastitih poljoprivrednih proizvoda,</a:t>
            </a:r>
          </a:p>
          <a:p>
            <a:pPr lvl="0">
              <a:spcBef>
                <a:spcPct val="0"/>
              </a:spcBef>
              <a:tabLst>
                <a:tab pos="457200" algn="l"/>
              </a:tabLst>
              <a:defRPr/>
            </a:pPr>
            <a:endParaRPr lang="hr-HR" sz="1400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048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E:\prezentacije\SLIKICE\imagesDE78BID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430" y="5486400"/>
            <a:ext cx="1393026" cy="1044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361869" y="620688"/>
            <a:ext cx="8496944" cy="5733256"/>
          </a:xfrm>
        </p:spPr>
        <p:txBody>
          <a:bodyPr/>
          <a:lstStyle/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4.2</a:t>
            </a:r>
            <a:r>
              <a:rPr lang="hr-HR" sz="1600" b="1" dirty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. Potpora za ulaganja u preradu, marketing i/ili razvoj poljoprivrednih </a:t>
            </a:r>
            <a:endParaRPr lang="hr-HR" sz="1600" b="1" dirty="0" smtClean="0">
              <a:solidFill>
                <a:srgbClr val="9BBB59">
                  <a:lumMod val="50000"/>
                </a:srgbClr>
              </a:solidFill>
              <a:cs typeface="Times New Roman" pitchFamily="18" charset="0"/>
            </a:endParaRPr>
          </a:p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600" b="1" dirty="0" smtClean="0">
                <a:solidFill>
                  <a:srgbClr val="9BBB59">
                    <a:lumMod val="50000"/>
                  </a:srgbClr>
                </a:solidFill>
                <a:cs typeface="Times New Roman" pitchFamily="18" charset="0"/>
              </a:rPr>
              <a:t>Proizvoda</a:t>
            </a:r>
          </a:p>
          <a:p>
            <a:pPr marL="0" lvl="1" fontAlgn="auto">
              <a:spcAft>
                <a:spcPts val="0"/>
              </a:spcAft>
              <a:buClr>
                <a:srgbClr val="002060"/>
              </a:buClr>
              <a:defRPr/>
            </a:pPr>
            <a:endParaRPr lang="hr-HR" sz="1600" b="1" dirty="0">
              <a:solidFill>
                <a:srgbClr val="9BBB59">
                  <a:lumMod val="50000"/>
                </a:srgbClr>
              </a:solidFill>
              <a:cs typeface="Times New Roman" pitchFamily="18" charset="0"/>
            </a:endParaRPr>
          </a:p>
          <a:p>
            <a:pPr lvl="0" eaLnBrk="1" hangingPunct="1">
              <a:spcBef>
                <a:spcPct val="0"/>
              </a:spcBef>
              <a:buClr>
                <a:srgbClr val="FF0000"/>
              </a:buClr>
              <a:defRPr/>
            </a:pPr>
            <a:r>
              <a:rPr lang="hr-HR" altLang="sr-Latn-RS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  <a:hlinkClick r:id="rId4" action="ppaction://hlinkfile"/>
              </a:rPr>
              <a:t>4.2.1</a:t>
            </a:r>
            <a:r>
              <a:rPr lang="hr-HR" altLang="sr-Latn-RS" sz="1400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  <a:hlinkClick r:id="rId4" action="ppaction://hlinkfile"/>
              </a:rPr>
              <a:t>. </a:t>
            </a:r>
            <a:r>
              <a:rPr lang="hr-HR" altLang="sr-Latn-RS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  <a:hlinkClick r:id="rId4" action="ppaction://hlinkfile"/>
              </a:rPr>
              <a:t>Povećanje </a:t>
            </a:r>
            <a:r>
              <a:rPr lang="hr-HR" altLang="sr-Latn-RS" sz="1400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  <a:hlinkClick r:id="rId4" action="ppaction://hlinkfile"/>
              </a:rPr>
              <a:t>dodane vrijednosti poljoprivrednim </a:t>
            </a:r>
            <a:r>
              <a:rPr lang="hr-HR" altLang="sr-Latn-RS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  <a:hlinkClick r:id="rId4" action="ppaction://hlinkfile"/>
              </a:rPr>
              <a:t>proizvodima</a:t>
            </a:r>
            <a:endParaRPr lang="hr-HR" altLang="sr-Latn-RS" sz="1400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lvl="0" eaLnBrk="1" hangingPunct="1">
              <a:spcBef>
                <a:spcPct val="0"/>
              </a:spcBef>
              <a:buClr>
                <a:srgbClr val="FF0000"/>
              </a:buClr>
              <a:defRPr/>
            </a:pPr>
            <a:r>
              <a:rPr lang="hr-HR" altLang="sr-Latn-RS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 </a:t>
            </a:r>
            <a:endParaRPr lang="hr-HR" altLang="sr-Latn-RS" sz="1400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 smtClean="0">
                <a:ea typeface="Calibri"/>
              </a:rPr>
              <a:t>k) ulaganje </a:t>
            </a:r>
            <a:r>
              <a:rPr lang="hr-HR" sz="1400" dirty="0">
                <a:ea typeface="Calibri"/>
              </a:rPr>
              <a:t>u građenje i/ili opremanje objekata za obradu otpadnih voda u preradi i trženju, filtriranje zraka i rashladne sustave s pripadajućom unutarnjom i vanjskom infrastrukturom, 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Calibri"/>
              </a:rPr>
              <a:t>l)	ulaganje u laboratorij i laboratorijsku opremu na poljoprivrednom gospodarstvu za vlastite potrebe gospodarstva, 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Calibri"/>
              </a:rPr>
              <a:t>m)	ulaganje u kupnju zemljišta i objekata radi realizacije projekta do 10 % vrijednosti ukupno prihvatljivih troškova ulaganja (bez općih troškova)  uz mogućnost kupnje prije podnošenja Zahtjeva za potporu, 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Calibri"/>
              </a:rPr>
              <a:t>n) ulaganja u prilagodbu novouvedenim standardima  sukladno članku 17. Uredbe 1305/2013.</a:t>
            </a:r>
            <a:endParaRPr lang="hr-HR" sz="1400" dirty="0">
              <a:ea typeface="Times New Roman"/>
            </a:endParaRPr>
          </a:p>
          <a:p>
            <a:pPr algn="just"/>
            <a:r>
              <a:rPr lang="hr-HR" sz="1400" dirty="0" smtClean="0">
                <a:ea typeface="Times New Roman"/>
              </a:rPr>
              <a:t>o) </a:t>
            </a:r>
            <a:r>
              <a:rPr lang="hr-HR" sz="1400" dirty="0" smtClean="0">
                <a:ea typeface="Calibri"/>
              </a:rPr>
              <a:t>ulaganja </a:t>
            </a:r>
            <a:r>
              <a:rPr lang="hr-HR" sz="1400" dirty="0">
                <a:ea typeface="Calibri"/>
              </a:rPr>
              <a:t>radi povećanja energetske učinkovitosti sukladno propisima koji reguliraju područje energetske </a:t>
            </a:r>
            <a:r>
              <a:rPr lang="hr-HR" sz="1400" dirty="0" smtClean="0">
                <a:ea typeface="Calibri"/>
              </a:rPr>
              <a:t>učinkovitosti</a:t>
            </a:r>
          </a:p>
          <a:p>
            <a:endParaRPr lang="hr-HR" sz="1400" dirty="0" smtClean="0">
              <a:ea typeface="Calibri"/>
            </a:endParaRPr>
          </a:p>
          <a:p>
            <a:pPr eaLnBrk="1" hangingPunct="1">
              <a:spcBef>
                <a:spcPct val="0"/>
              </a:spcBef>
              <a:buClr>
                <a:srgbClr val="FF0000"/>
              </a:buClr>
              <a:defRPr/>
            </a:pPr>
            <a:r>
              <a:rPr lang="hr-HR" altLang="sr-Latn-RS" sz="1400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  <a:hlinkClick r:id="rId5" action="ppaction://hlinkfile"/>
              </a:rPr>
              <a:t>4.2.2. Korištenje obnovljivih izvora </a:t>
            </a:r>
            <a:r>
              <a:rPr lang="hr-HR" altLang="sr-Latn-RS" sz="14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  <a:hlinkClick r:id="rId5" action="ppaction://hlinkfile"/>
              </a:rPr>
              <a:t>energije</a:t>
            </a:r>
            <a:endParaRPr lang="hr-HR" altLang="sr-Latn-RS" sz="1400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Clr>
                <a:srgbClr val="FF0000"/>
              </a:buClr>
              <a:defRPr/>
            </a:pPr>
            <a:endParaRPr lang="hr-HR" altLang="sr-Latn-RS" sz="1400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 smtClean="0">
                <a:ea typeface="Calibri"/>
              </a:rPr>
              <a:t>a) ulaganja </a:t>
            </a:r>
            <a:r>
              <a:rPr lang="hr-HR" sz="1400" dirty="0">
                <a:ea typeface="Calibri"/>
              </a:rPr>
              <a:t>u građenje i/ili opremanje objekata za proizvodnju energije iz obnovljivih izvora za potrebe vlastitih proizvodnih pogona korisnika s pripadajućom opremom i infrastrukturom, </a:t>
            </a:r>
            <a:endParaRPr lang="hr-HR" sz="1400" dirty="0"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228600" algn="l"/>
              </a:tabLst>
            </a:pPr>
            <a:r>
              <a:rPr lang="hr-HR" sz="1400" dirty="0">
                <a:ea typeface="Calibri"/>
              </a:rPr>
              <a:t>b)	ulaganje u građenje i/ili opremanje objekata za prijem, obradu i skladištenje sirovina za proizvodnju energije iz obnovljivih izvora s pripadajućom opremom i infrastrukturom, </a:t>
            </a:r>
            <a:endParaRPr lang="hr-HR" sz="1400" dirty="0">
              <a:ea typeface="Times New Roman"/>
            </a:endParaRPr>
          </a:p>
          <a:p>
            <a:r>
              <a:rPr lang="hr-HR" sz="1400" dirty="0" smtClean="0">
                <a:ea typeface="Calibri"/>
              </a:rPr>
              <a:t>c) ulaganja </a:t>
            </a:r>
            <a:r>
              <a:rPr lang="hr-HR" sz="1400" dirty="0">
                <a:ea typeface="Calibri"/>
              </a:rPr>
              <a:t>u građenje i/ili opremanje objekata za obradu, preradu, skladištenje, transport i </a:t>
            </a:r>
            <a:endParaRPr lang="hr-HR" sz="1400" dirty="0" smtClean="0">
              <a:ea typeface="Calibri"/>
            </a:endParaRPr>
          </a:p>
          <a:p>
            <a:r>
              <a:rPr lang="hr-HR" sz="1400" dirty="0" smtClean="0">
                <a:ea typeface="Calibri"/>
              </a:rPr>
              <a:t>primjenu </a:t>
            </a:r>
            <a:r>
              <a:rPr lang="hr-HR" sz="1400" dirty="0">
                <a:ea typeface="Calibri"/>
              </a:rPr>
              <a:t>izlaznih supstrata za organsku gnojidbu na poljoprivrednim površinama s </a:t>
            </a:r>
            <a:endParaRPr lang="hr-HR" sz="1400" dirty="0" smtClean="0">
              <a:ea typeface="Calibri"/>
            </a:endParaRPr>
          </a:p>
          <a:p>
            <a:r>
              <a:rPr lang="hr-HR" sz="1400" dirty="0" smtClean="0">
                <a:ea typeface="Calibri"/>
              </a:rPr>
              <a:t>pripadajućom </a:t>
            </a:r>
            <a:r>
              <a:rPr lang="hr-HR" sz="1400" dirty="0">
                <a:ea typeface="Calibri"/>
              </a:rPr>
              <a:t>opremom i infrastrukturom</a:t>
            </a:r>
            <a:endParaRPr lang="hr-HR" sz="1400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94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539552" y="620688"/>
            <a:ext cx="8352928" cy="5760640"/>
          </a:xfrm>
        </p:spPr>
        <p:txBody>
          <a:bodyPr/>
          <a:lstStyle/>
          <a:p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UVJETI PRIHVATLJIVOSTI</a:t>
            </a:r>
            <a:endParaRPr lang="hr-HR" sz="1600" b="1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hr-HR" sz="1600" b="1" dirty="0" smtClean="0"/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>
                <a:cs typeface="Times New Roman" pitchFamily="18" charset="0"/>
              </a:rPr>
              <a:t>u</a:t>
            </a:r>
            <a:r>
              <a:rPr lang="vi-VN" sz="1400" dirty="0" smtClean="0">
                <a:cs typeface="Times New Roman" pitchFamily="18" charset="0"/>
              </a:rPr>
              <a:t>laganja </a:t>
            </a:r>
            <a:r>
              <a:rPr lang="hr-HR" sz="1400" dirty="0">
                <a:cs typeface="Times New Roman" pitchFamily="18" charset="0"/>
              </a:rPr>
              <a:t>-</a:t>
            </a:r>
            <a:r>
              <a:rPr lang="vi-VN" sz="1400" dirty="0">
                <a:cs typeface="Times New Roman" pitchFamily="18" charset="0"/>
              </a:rPr>
              <a:t> poljoprivredn</a:t>
            </a:r>
            <a:r>
              <a:rPr lang="hr-HR" sz="1400" dirty="0">
                <a:cs typeface="Times New Roman" pitchFamily="18" charset="0"/>
              </a:rPr>
              <a:t>i</a:t>
            </a:r>
            <a:r>
              <a:rPr lang="vi-VN" sz="1400" dirty="0">
                <a:cs typeface="Times New Roman" pitchFamily="18" charset="0"/>
              </a:rPr>
              <a:t> proizvod</a:t>
            </a:r>
            <a:r>
              <a:rPr lang="hr-HR" sz="1400" dirty="0">
                <a:cs typeface="Times New Roman" pitchFamily="18" charset="0"/>
              </a:rPr>
              <a:t>i</a:t>
            </a:r>
            <a:r>
              <a:rPr lang="vi-VN" sz="1400" dirty="0">
                <a:cs typeface="Times New Roman" pitchFamily="18" charset="0"/>
              </a:rPr>
              <a:t> iz </a:t>
            </a:r>
            <a:r>
              <a:rPr lang="hr-HR" sz="1400" dirty="0" smtClean="0">
                <a:cs typeface="Times New Roman" pitchFamily="18" charset="0"/>
              </a:rPr>
              <a:t> Dodatka </a:t>
            </a:r>
            <a:r>
              <a:rPr lang="vi-VN" sz="1400" dirty="0" smtClean="0">
                <a:cs typeface="Times New Roman" pitchFamily="18" charset="0"/>
              </a:rPr>
              <a:t> </a:t>
            </a:r>
            <a:r>
              <a:rPr lang="vi-VN" sz="1400" dirty="0">
                <a:cs typeface="Times New Roman" pitchFamily="18" charset="0"/>
              </a:rPr>
              <a:t>I. </a:t>
            </a:r>
            <a:r>
              <a:rPr lang="hr-HR" sz="1400" dirty="0" smtClean="0">
                <a:cs typeface="Times New Roman" pitchFamily="18" charset="0"/>
              </a:rPr>
              <a:t> Ugovora </a:t>
            </a:r>
            <a:r>
              <a:rPr lang="vi-VN" sz="1400" dirty="0" smtClean="0">
                <a:cs typeface="Times New Roman" pitchFamily="18" charset="0"/>
              </a:rPr>
              <a:t>osim </a:t>
            </a:r>
            <a:r>
              <a:rPr lang="vi-VN" sz="1400" dirty="0">
                <a:cs typeface="Times New Roman" pitchFamily="18" charset="0"/>
              </a:rPr>
              <a:t>proizvoda ribarstva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 smtClean="0"/>
              <a:t>rezultat </a:t>
            </a:r>
            <a:r>
              <a:rPr lang="hr-HR" sz="1400" dirty="0"/>
              <a:t>proizvodnog procesa mora biti proizvod iz </a:t>
            </a:r>
            <a:r>
              <a:rPr lang="hr-HR" sz="1400" dirty="0" smtClean="0"/>
              <a:t>Dodatka I Ugovora</a:t>
            </a:r>
            <a:r>
              <a:rPr lang="hr-HR" sz="1400" u="sng" dirty="0" smtClean="0"/>
              <a:t> - osim </a:t>
            </a:r>
            <a:r>
              <a:rPr lang="hr-HR" sz="1400" u="sng" dirty="0"/>
              <a:t>proizvoda </a:t>
            </a:r>
            <a:endParaRPr lang="hr-HR" sz="1400" u="sng" dirty="0" smtClean="0"/>
          </a:p>
          <a:p>
            <a:r>
              <a:rPr lang="hr-HR" sz="1400" dirty="0" smtClean="0"/>
              <a:t>      </a:t>
            </a:r>
            <a:r>
              <a:rPr lang="hr-HR" sz="1400" u="sng" dirty="0" smtClean="0"/>
              <a:t> ribarstva</a:t>
            </a:r>
            <a:endParaRPr lang="hr-HR" sz="1400" dirty="0"/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 smtClean="0"/>
              <a:t>objekt </a:t>
            </a:r>
            <a:r>
              <a:rPr lang="hr-HR" sz="1400" dirty="0"/>
              <a:t>za preradu mora biti registriran/odobren za obavljanje prerađivačke djelatnosti na kraju </a:t>
            </a:r>
            <a:r>
              <a:rPr lang="hr-HR" sz="1400" dirty="0" smtClean="0"/>
              <a:t>ulaganja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hr-HR" sz="1400" dirty="0"/>
              <a:t>k</a:t>
            </a:r>
            <a:r>
              <a:rPr lang="hr-HR" sz="1400" dirty="0" smtClean="0"/>
              <a:t>orisnik </a:t>
            </a:r>
            <a:r>
              <a:rPr lang="hr-HR" sz="1400" dirty="0"/>
              <a:t>je dužan izraditi poslovni plan ukoliko vrijednost ukupno prihvatljivih troškova iznosi više od 200.000,00 </a:t>
            </a:r>
            <a:r>
              <a:rPr lang="hr-HR" sz="1400" dirty="0" smtClean="0"/>
              <a:t>kuna</a:t>
            </a:r>
            <a:endParaRPr lang="hr-HR" sz="1400" dirty="0"/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>
                <a:solidFill>
                  <a:prstClr val="black"/>
                </a:solidFill>
                <a:cs typeface="Times New Roman" pitchFamily="18" charset="0"/>
              </a:rPr>
              <a:t>k</a:t>
            </a:r>
            <a:r>
              <a:rPr lang="vi-VN" sz="1400" dirty="0">
                <a:solidFill>
                  <a:prstClr val="black"/>
                </a:solidFill>
                <a:cs typeface="Times New Roman" pitchFamily="18" charset="0"/>
              </a:rPr>
              <a:t>orisnik mora imati podmirene odnosno regulirane financijske obveze prema državnom proračunu u trenutku podnošenja Zahtjeva za </a:t>
            </a:r>
            <a:r>
              <a:rPr lang="vi-VN" sz="1400" dirty="0" smtClean="0">
                <a:solidFill>
                  <a:prstClr val="black"/>
                </a:solidFill>
                <a:cs typeface="Times New Roman" pitchFamily="18" charset="0"/>
              </a:rPr>
              <a:t>potporu</a:t>
            </a:r>
            <a:endParaRPr lang="vi-VN" sz="1400" dirty="0">
              <a:solidFill>
                <a:prstClr val="black"/>
              </a:solidFill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400" dirty="0"/>
              <a:t>Korisnici u teškoćama u smislu smjernica Unije o državnim  potporama za sanaciju i restrukturiranje poduzetnika u teškoćama nisu prihvatljivi kao </a:t>
            </a:r>
            <a:r>
              <a:rPr lang="hr-HR" sz="1400" dirty="0" smtClean="0"/>
              <a:t>korisnici.</a:t>
            </a:r>
          </a:p>
          <a:p>
            <a:pPr marL="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endParaRPr lang="hr-HR" sz="1400" dirty="0" smtClean="0"/>
          </a:p>
          <a:p>
            <a:pPr marL="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sz="1400" dirty="0" smtClean="0"/>
              <a:t>Ako </a:t>
            </a:r>
            <a:r>
              <a:rPr lang="hr-HR" sz="1400" dirty="0"/>
              <a:t>projekt zahtijeva provedbu postupka ocjene o potrebi procjene i/ili procjene utjecaja zahvata na okoliš u skladu s odredbama posebnog propisa kojim se uređuje procjena utjecaja zahvata na okoliš, ista se mora provesti prije ulaganja</a:t>
            </a:r>
            <a:endParaRPr lang="vi-VN" sz="1400" dirty="0">
              <a:solidFill>
                <a:prstClr val="black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24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395536" y="620688"/>
            <a:ext cx="8352928" cy="5544616"/>
          </a:xfrm>
        </p:spPr>
        <p:txBody>
          <a:bodyPr/>
          <a:lstStyle/>
          <a:p>
            <a:pPr marL="0" lvl="1" algn="just" fontAlgn="auto">
              <a:spcAft>
                <a:spcPts val="0"/>
              </a:spcAft>
              <a:buClr>
                <a:srgbClr val="002060"/>
              </a:buClr>
              <a:defRPr/>
            </a:pPr>
            <a:endParaRPr lang="hr-HR" sz="1600" b="1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600" dirty="0" smtClean="0"/>
              <a:t>postrojenje </a:t>
            </a:r>
            <a:r>
              <a:rPr lang="hr-HR" sz="1600" dirty="0"/>
              <a:t>za proizvodnju električne energije priključuje se na infrastrukturu poljoprivrednog gospodarstva, iza obračunskog mjernog mjesta poljoprivrednog gospodarstva kao korisnika elektroenergetske mreže, te se proizvedena električna i toplinska energija prvenstveno koristi za podmirenje potrošnje električne i toplinske energije tog </a:t>
            </a:r>
            <a:r>
              <a:rPr lang="hr-HR" sz="1600" dirty="0" smtClean="0"/>
              <a:t>gospodarstva.</a:t>
            </a: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600" dirty="0" smtClean="0"/>
              <a:t>korisnik </a:t>
            </a:r>
            <a:r>
              <a:rPr lang="hr-HR" sz="1600" dirty="0"/>
              <a:t>je dužan uz Zahtjev za potporu dostaviti Izjavu da mu nisu dodijeljena sredstva za iste prihvatljive troškove u okviru ove podmjere za koju je podnio Zahtjev za potporu od strane središnjih tijela državne uprave, jedinice lokalne i područne (regionalne) samouprave te svake pravne osobe koja dodjeljuje državne </a:t>
            </a:r>
            <a:r>
              <a:rPr lang="hr-HR" sz="1600" dirty="0" smtClean="0"/>
              <a:t>potpore,</a:t>
            </a:r>
          </a:p>
          <a:p>
            <a:pPr marL="285750" lvl="1" indent="-285750" algn="just" fontAlgn="auto">
              <a:spcAft>
                <a:spcPts val="0"/>
              </a:spcAft>
              <a:buClr>
                <a:srgbClr val="002060"/>
              </a:buClr>
              <a:buFont typeface="Symbol" panose="05050102010706020507" pitchFamily="18" charset="2"/>
              <a:buChar char="-"/>
              <a:defRPr/>
            </a:pPr>
            <a:r>
              <a:rPr lang="hr-HR" sz="1600" dirty="0" smtClean="0"/>
              <a:t>projekti </a:t>
            </a:r>
            <a:r>
              <a:rPr lang="hr-HR" sz="1600" dirty="0"/>
              <a:t>koji budu imali značajan negativan utjecaj na okoliš, neće biti financirani sredstvima javne potpore osim ako su poduzete korektivne mjere propisane od strane nadležnog tijela, </a:t>
            </a:r>
            <a:endParaRPr lang="hr-HR" sz="1600" dirty="0">
              <a:cs typeface="Times New Roman" pitchFamily="18" charset="0"/>
            </a:endParaRPr>
          </a:p>
        </p:txBody>
      </p:sp>
      <p:pic>
        <p:nvPicPr>
          <p:cNvPr id="10242" name="Picture 2" descr="E:\prezentacije\SLIKICE\imagesXW1NYPB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742" y="4005064"/>
            <a:ext cx="1944216" cy="162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51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41300" y="1846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470816"/>
              </p:ext>
            </p:extLst>
          </p:nvPr>
        </p:nvGraphicFramePr>
        <p:xfrm>
          <a:off x="0" y="-4"/>
          <a:ext cx="9144001" cy="69373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3854"/>
                <a:gridCol w="7580376"/>
                <a:gridCol w="899771"/>
              </a:tblGrid>
              <a:tr h="345129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4.2.1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4512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Bodovi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1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Veličina poduzeća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max. 15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mikro i mala 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srednja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velika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2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Proizvođačka grupa/organizacija/zadruga/zajednički projekt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u prioritetne sektore (prerada mesa i mlijeka, prerada voća i povrća)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4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Tip ulaganja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effectLst/>
                        </a:rPr>
                        <a:t>max</a:t>
                      </a:r>
                      <a:r>
                        <a:rPr lang="hr-HR" sz="1400" dirty="0">
                          <a:effectLst/>
                        </a:rPr>
                        <a:t>. 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u izgradnju i opremanje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u rekonstrukciju, modernizaciju ili opremanje postojećih objekata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5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u proizvodne procese iz sheme kvalitete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6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Inovativnost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max. 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ulaganjem se uvodi novi inovativni tehnološki proces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uvođenje novog proizvoda, novog i unaprijeđenog tehnološkog procesa ili marketinškog  alata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</a:tr>
              <a:tr h="5607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7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Ulaganje doprinosi promicanju učinkovitosti resursa te poticanje pomaka prema gospodarstvu s niskom razinom ugljika otpornom na klimatske promjene kroz povećanje učinkovitosti u korištenju energije (fokus područje 5B)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 anchor="ctr"/>
                </a:tc>
              </a:tr>
              <a:tr h="280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8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Indeks razvijenosti JLS  (po mjestu ulaganja)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max. 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manji od 50% prosjeka Republike Hrvatske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između 50% i 75% prosjeka Republike Hrvatske,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8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između 75% i 100% prosjeka Republike Hrvatske,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6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između 100% i 125% prosjeka Republike Hrvatske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MAKSIMALNI BROJ BODOVA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  <a:tr h="28035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PRAG PROLAZNOSTI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35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566" marR="58566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39838" y="1871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17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142552"/>
              </p:ext>
            </p:extLst>
          </p:nvPr>
        </p:nvGraphicFramePr>
        <p:xfrm>
          <a:off x="0" y="3"/>
          <a:ext cx="9144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3855"/>
                <a:gridCol w="7580375"/>
                <a:gridCol w="899770"/>
              </a:tblGrid>
              <a:tr h="48348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4.2.2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8348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Bodovi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Veličina poduzeća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max. 15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mikro, mala i srednja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velika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Vrsta obnovljivih izvora energije iz nusproizvoda proizvodnog procesa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Udio obnovljivih izvora energije u ukupnoj potrošnji energije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max. 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preko 80%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od 51% do 80%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8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Učinkovitost u korištenju OIE- kogeneracijska postrojenja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Indeks razvijenosti JLS  (po mjestu ulaganja)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max. 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manji od 50% prosjeka Republike Hrvatske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između 50% i 75% prosjeka Republike Hrvatske,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8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između 75% i 100% prosjeka Republike Hrvatske,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6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između 100% i 125% prosjeka Republike Hrvatske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MAKSIMALNI BROJ BODOVA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60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PRAG PROLAZNOSTI</a:t>
                      </a:r>
                      <a:endParaRPr lang="hr-HR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10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 txBox="1">
            <a:spLocks noGrp="1"/>
          </p:cNvSpPr>
          <p:nvPr>
            <p:ph idx="1"/>
          </p:nvPr>
        </p:nvSpPr>
        <p:spPr bwMode="auto">
          <a:xfrm>
            <a:off x="251520" y="1340768"/>
            <a:ext cx="8229600" cy="417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r>
              <a:rPr lang="hr-HR" sz="4400" b="1" i="1" kern="0" dirty="0">
                <a:solidFill>
                  <a:schemeClr val="accent3">
                    <a:lumMod val="50000"/>
                  </a:schemeClr>
                </a:solidFill>
                <a:latin typeface="Berlin Sans FB Demi" panose="020E0802020502020306" pitchFamily="34" charset="0"/>
                <a:ea typeface="+mj-ea"/>
                <a:cs typeface="+mj-cs"/>
              </a:rPr>
              <a:t>HVALA NA POZORNOSTI</a:t>
            </a:r>
          </a:p>
          <a:p>
            <a:pPr algn="ctr" eaLnBrk="0" hangingPunct="0">
              <a:defRPr/>
            </a:pPr>
            <a:endParaRPr lang="hr-HR" sz="3200" b="1" i="1" kern="0" dirty="0" smtClean="0">
              <a:solidFill>
                <a:schemeClr val="accent3">
                  <a:lumMod val="50000"/>
                </a:schemeClr>
              </a:solidFill>
              <a:latin typeface="+mn-lt"/>
              <a:ea typeface="+mj-ea"/>
              <a:cs typeface="+mj-cs"/>
              <a:hlinkClick r:id="rId2"/>
            </a:endParaRPr>
          </a:p>
          <a:p>
            <a:pPr algn="ctr" eaLnBrk="0" hangingPunct="0">
              <a:defRPr/>
            </a:pPr>
            <a:r>
              <a:rPr lang="hr-HR" sz="3200" b="1" i="1" kern="0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j-ea"/>
                <a:cs typeface="+mj-cs"/>
                <a:hlinkClick r:id="rId2"/>
              </a:rPr>
              <a:t>www.mps.hr</a:t>
            </a:r>
            <a:endParaRPr lang="hr-HR" sz="3200" b="1" i="1" kern="0" dirty="0" smtClean="0">
              <a:solidFill>
                <a:schemeClr val="accent3">
                  <a:lumMod val="50000"/>
                </a:schemeClr>
              </a:solidFill>
              <a:latin typeface="+mn-lt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hr-HR" sz="3200" b="1" i="1" kern="0" dirty="0">
              <a:solidFill>
                <a:schemeClr val="accent3">
                  <a:lumMod val="50000"/>
                </a:schemeClr>
              </a:solidFill>
              <a:latin typeface="+mn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hr-HR" sz="3200" b="1" i="1" kern="0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j-ea"/>
                <a:cs typeface="+mj-cs"/>
                <a:hlinkClick r:id="rId3"/>
              </a:rPr>
              <a:t>eafrd@</a:t>
            </a:r>
            <a:r>
              <a:rPr lang="hr-HR" sz="3200" b="1" i="1" kern="0" dirty="0" err="1" smtClean="0">
                <a:solidFill>
                  <a:schemeClr val="accent3">
                    <a:lumMod val="50000"/>
                  </a:schemeClr>
                </a:solidFill>
                <a:latin typeface="+mn-lt"/>
                <a:ea typeface="+mj-ea"/>
                <a:cs typeface="+mj-cs"/>
                <a:hlinkClick r:id="rId3"/>
              </a:rPr>
              <a:t>mps.hr</a:t>
            </a:r>
            <a:endParaRPr lang="hr-HR" sz="3200" b="1" i="1" kern="0" dirty="0" smtClean="0">
              <a:solidFill>
                <a:schemeClr val="accent3">
                  <a:lumMod val="50000"/>
                </a:schemeClr>
              </a:solidFill>
              <a:latin typeface="+mn-lt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hr-HR" sz="3200" b="1" i="1" kern="0" dirty="0">
              <a:solidFill>
                <a:schemeClr val="accent3">
                  <a:lumMod val="50000"/>
                </a:schemeClr>
              </a:solidFill>
              <a:latin typeface="+mn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hr-HR" sz="2800" b="1" i="1" kern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01/6106 – 908</a:t>
            </a:r>
            <a:endParaRPr lang="hr-HR" sz="2800" b="1" i="1" kern="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hr-HR" sz="2800" b="1" kern="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4356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611560" y="1124744"/>
            <a:ext cx="6888683" cy="576064"/>
          </a:xfrm>
          <a:noFill/>
        </p:spPr>
        <p:txBody>
          <a:bodyPr/>
          <a:lstStyle/>
          <a:p>
            <a:r>
              <a:rPr lang="hr-HR" altLang="sr-Latn-RS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FINANCIJSKI PLAN 2014. – 2020. (u EUR</a:t>
            </a:r>
            <a:r>
              <a:rPr lang="hr-HR" altLang="sr-Latn-RS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hr-HR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060848"/>
            <a:ext cx="8798145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508981"/>
              </p:ext>
            </p:extLst>
          </p:nvPr>
        </p:nvGraphicFramePr>
        <p:xfrm>
          <a:off x="467544" y="4581128"/>
          <a:ext cx="8208911" cy="1856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810"/>
                <a:gridCol w="3648404"/>
                <a:gridCol w="2804569"/>
                <a:gridCol w="1405128"/>
              </a:tblGrid>
              <a:tr h="273298">
                <a:tc>
                  <a:txBody>
                    <a:bodyPr/>
                    <a:lstStyle/>
                    <a:p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smtClean="0">
                          <a:solidFill>
                            <a:schemeClr val="tx1"/>
                          </a:solidFill>
                        </a:rPr>
                        <a:t>MJERE PROGRAMA</a:t>
                      </a:r>
                      <a:r>
                        <a:rPr lang="hr-HR" sz="1200" baseline="0" smtClean="0">
                          <a:solidFill>
                            <a:schemeClr val="tx1"/>
                          </a:solidFill>
                        </a:rPr>
                        <a:t> RURALNOG RAZVOJA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UDIO OD UKUPNE</a:t>
                      </a:r>
                      <a:r>
                        <a:rPr lang="hr-HR" sz="1200" baseline="0" dirty="0" smtClean="0">
                          <a:solidFill>
                            <a:schemeClr val="tx1"/>
                          </a:solidFill>
                        </a:rPr>
                        <a:t> ALOKACIJE (%)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      IZNOS EU (€)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3298"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1.</a:t>
                      </a:r>
                      <a:endParaRPr lang="hr-HR" sz="1100" b="1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0" dirty="0" smtClean="0">
                          <a:solidFill>
                            <a:schemeClr val="tx1"/>
                          </a:solidFill>
                        </a:rPr>
                        <a:t>MJERA 4 - ULAGANJA U FIZIČKU IMOVINU</a:t>
                      </a:r>
                      <a:endParaRPr lang="hr-HR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28</a:t>
                      </a:r>
                      <a:endParaRPr lang="hr-HR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667.529.411,76</a:t>
                      </a:r>
                      <a:endParaRPr lang="hr-HR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7036"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2.</a:t>
                      </a:r>
                      <a:endParaRPr lang="hr-HR" sz="1100" b="1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0" dirty="0" smtClean="0">
                          <a:solidFill>
                            <a:schemeClr val="tx1"/>
                          </a:solidFill>
                        </a:rPr>
                        <a:t>MJERA 6 -  RAZVOJ POLJOPRIVREDNIH GOSPODARSTVA I POSLOVANJA </a:t>
                      </a:r>
                      <a:endParaRPr lang="hr-HR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11</a:t>
                      </a:r>
                      <a:endParaRPr lang="hr-HR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265.882.352,94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7036"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3.</a:t>
                      </a:r>
                      <a:endParaRPr lang="hr-HR" sz="1100" b="1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0" dirty="0" smtClean="0">
                          <a:solidFill>
                            <a:schemeClr val="tx1"/>
                          </a:solidFill>
                        </a:rPr>
                        <a:t>MJERA 7 - TEMELJNE USLUGE I OBNOVA SELA U </a:t>
                      </a:r>
                    </a:p>
                    <a:p>
                      <a:r>
                        <a:rPr lang="hr-HR" sz="1100" b="0" dirty="0" smtClean="0">
                          <a:solidFill>
                            <a:schemeClr val="tx1"/>
                          </a:solidFill>
                        </a:rPr>
                        <a:t>RURALNIM PODRUČJIMA </a:t>
                      </a:r>
                      <a:endParaRPr lang="hr-HR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smtClean="0"/>
                        <a:t>10.9</a:t>
                      </a:r>
                      <a:endParaRPr lang="hr-HR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262.928.104,58</a:t>
                      </a:r>
                      <a:endParaRPr lang="hr-HR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55515"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4.</a:t>
                      </a:r>
                      <a:endParaRPr lang="hr-HR" sz="1100" b="1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0" dirty="0" smtClean="0">
                          <a:solidFill>
                            <a:schemeClr val="tx1"/>
                          </a:solidFill>
                        </a:rPr>
                        <a:t>MJERA 13 - PLAĆANJA PODRUČJIMA S PRIRODNIM I OSTALIM POSEBNIM OGRANIČENJIMA </a:t>
                      </a:r>
                      <a:endParaRPr lang="hr-HR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10.7</a:t>
                      </a:r>
                      <a:endParaRPr lang="hr-HR" sz="1100" dirty="0"/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255.521.000,00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Left Arrow 11">
            <a:hlinkClick r:id="rId4" action="ppaction://hlinksldjump"/>
          </p:cNvPr>
          <p:cNvSpPr/>
          <p:nvPr/>
        </p:nvSpPr>
        <p:spPr>
          <a:xfrm>
            <a:off x="8748464" y="6450725"/>
            <a:ext cx="220698" cy="216024"/>
          </a:xfrm>
          <a:prstGeom prst="leftArrow">
            <a:avLst/>
          </a:prstGeom>
          <a:solidFill>
            <a:schemeClr val="bg1"/>
          </a:solidFill>
          <a:ln w="12700"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85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1"/>
          <p:cNvSpPr txBox="1">
            <a:spLocks noGrp="1"/>
          </p:cNvSpPr>
          <p:nvPr>
            <p:ph idx="4294967295"/>
          </p:nvPr>
        </p:nvSpPr>
        <p:spPr bwMode="auto">
          <a:xfrm>
            <a:off x="251520" y="1340768"/>
            <a:ext cx="8229600" cy="417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hr-HR" sz="9600" kern="0" dirty="0" smtClean="0">
                <a:solidFill>
                  <a:schemeClr val="accent6">
                    <a:lumMod val="50000"/>
                  </a:schemeClr>
                </a:solidFill>
                <a:latin typeface="Bauhaus 93" panose="04030905020B02020C02" pitchFamily="82" charset="0"/>
                <a:ea typeface="+mj-ea"/>
                <a:cs typeface="+mj-cs"/>
              </a:rPr>
              <a:t>PITANJA</a:t>
            </a:r>
            <a:r>
              <a:rPr lang="hr-HR" sz="3200" b="1" i="1" kern="0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j-ea"/>
                <a:cs typeface="+mj-cs"/>
                <a:hlinkClick r:id="rId2"/>
              </a:rPr>
              <a:t/>
            </a:r>
            <a:br>
              <a:rPr lang="hr-HR" sz="3200" b="1" i="1" kern="0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j-ea"/>
                <a:cs typeface="+mj-cs"/>
                <a:hlinkClick r:id="rId2"/>
              </a:rPr>
            </a:br>
            <a:endParaRPr lang="hr-HR" sz="3200" b="1" i="1" kern="0" dirty="0" smtClean="0">
              <a:solidFill>
                <a:schemeClr val="accent3">
                  <a:lumMod val="50000"/>
                </a:schemeClr>
              </a:solidFill>
              <a:latin typeface="+mn-lt"/>
              <a:ea typeface="+mj-ea"/>
              <a:cs typeface="+mj-cs"/>
              <a:hlinkClick r:id="rId2"/>
            </a:endParaRPr>
          </a:p>
          <a:p>
            <a:pPr algn="ctr" eaLnBrk="0" hangingPunct="0">
              <a:defRPr/>
            </a:pPr>
            <a:endParaRPr lang="hr-HR" sz="3200" b="1" i="1" kern="0" dirty="0">
              <a:solidFill>
                <a:schemeClr val="accent3">
                  <a:lumMod val="50000"/>
                </a:schemeClr>
              </a:solidFill>
              <a:ea typeface="+mj-ea"/>
              <a:cs typeface="+mj-cs"/>
              <a:hlinkClick r:id="rId2"/>
            </a:endParaRPr>
          </a:p>
          <a:p>
            <a:pPr algn="ctr" eaLnBrk="0" hangingPunct="0">
              <a:defRPr/>
            </a:pPr>
            <a:endParaRPr lang="hr-HR" sz="3200" b="1" i="1" kern="0" dirty="0" smtClean="0">
              <a:solidFill>
                <a:schemeClr val="accent3">
                  <a:lumMod val="50000"/>
                </a:schemeClr>
              </a:solidFill>
              <a:latin typeface="+mn-lt"/>
              <a:ea typeface="+mj-ea"/>
              <a:cs typeface="+mj-cs"/>
              <a:hlinkClick r:id="rId2"/>
            </a:endParaRPr>
          </a:p>
          <a:p>
            <a:pPr algn="ctr" eaLnBrk="0" hangingPunct="0">
              <a:defRPr/>
            </a:pPr>
            <a:endParaRPr lang="hr-HR" sz="2800" b="1" kern="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9878" y="3573016"/>
            <a:ext cx="2781300" cy="164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090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296057"/>
              </p:ext>
            </p:extLst>
          </p:nvPr>
        </p:nvGraphicFramePr>
        <p:xfrm>
          <a:off x="0" y="-20031"/>
          <a:ext cx="9252520" cy="7802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4288"/>
                <a:gridCol w="2088232"/>
              </a:tblGrid>
              <a:tr h="568711">
                <a:tc gridSpan="2">
                  <a:txBody>
                    <a:bodyPr/>
                    <a:lstStyle/>
                    <a:p>
                      <a:pPr algn="ctr"/>
                      <a:r>
                        <a:rPr lang="hr-HR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NAJAVA NATJEČAJA</a:t>
                      </a:r>
                      <a:r>
                        <a:rPr lang="hr-HR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PROGRAM RURALNOG RAZVOJA ZA RH </a:t>
                      </a:r>
                    </a:p>
                    <a:p>
                      <a:pPr algn="ctr"/>
                      <a:r>
                        <a:rPr lang="hr-HR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 RAZDOBLJU 2014. – 2020.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09774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MJERA 4 -</a:t>
                      </a:r>
                      <a:r>
                        <a:rPr lang="hr-HR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ULAGANJA U FIZIČKU IMOVINU </a:t>
                      </a:r>
                    </a:p>
                    <a:p>
                      <a:r>
                        <a:rPr lang="hr-H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Podmjera 4.1.</a:t>
                      </a:r>
                      <a:r>
                        <a:rPr lang="hr-H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pl-PL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Potpora za ulaganja u poljoprivredna gospodarstva</a:t>
                      </a:r>
                      <a:endParaRPr lang="hr-HR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pl-PL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Podmjera 4.2. - Potpora za ulaganja u preradu, marketing i/ili razvoj poljoprivrednih proizvoda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hr-HR" sz="20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veljače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hr-HR" sz="20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2015. (NN 7/15)</a:t>
                      </a:r>
                      <a:endParaRPr lang="hr-HR" sz="20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867060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MJERA 7 - TEMELJNE USLUGE I OBNOVA SELA U RURALNIM PODRUČJIMA </a:t>
                      </a:r>
                    </a:p>
                    <a:p>
                      <a:r>
                        <a:rPr lang="hr-H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Podmjera 7.1. - Sastavljanje i ažuriranje planova za razvoj općina i sela u ruralnim područjima i njihovih temeljnih usluga te planova zaštite i upravljanja koji se odnose na lokalitete Natura 2000. i druga područja visoke prirodne vrijednosti 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ožujak 2015.</a:t>
                      </a:r>
                      <a:endParaRPr kumimoji="0" lang="hr-H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95464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MJERA 17 -  UPRAVLJANJE RIZICIMA </a:t>
                      </a:r>
                    </a:p>
                    <a:p>
                      <a:r>
                        <a:rPr lang="hr-H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Podmjera 17.1. - Osiguranje usjeva, životinja i biljaka</a:t>
                      </a:r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kumimoji="0" lang="hr-HR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tromjesječje</a:t>
                      </a:r>
                      <a:r>
                        <a:rPr kumimoji="0" lang="hr-HR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hr-HR" sz="1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2015.</a:t>
                      </a:r>
                      <a:endParaRPr kumimoji="0" lang="hr-HR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09684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MJERA 19</a:t>
                      </a:r>
                      <a:r>
                        <a:rPr lang="hr-HR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LEADER (CLLD)</a:t>
                      </a:r>
                    </a:p>
                    <a:p>
                      <a:r>
                        <a:rPr lang="hr-H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Podmjera</a:t>
                      </a:r>
                      <a:r>
                        <a:rPr lang="hr-H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19.1. - Pripremna pomoć</a:t>
                      </a:r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06162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MJERA 6 - RAZVOJ POLJOPRIVREDNIH GOSPODARSTVA I POSLOVANJA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Podmjera</a:t>
                      </a:r>
                      <a:r>
                        <a:rPr lang="hr-HR" sz="120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6.3. Potpora razvoju malih poljoprivrednih gospodarstava</a:t>
                      </a:r>
                      <a:endParaRPr lang="hr-HR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096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MJERA 1 - PRENOŠENJE ZNANJA I AKTIVNOSTI INFORMIRANJA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Podmjera</a:t>
                      </a:r>
                      <a:r>
                        <a:rPr lang="hr-H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1.1.1.</a:t>
                      </a:r>
                      <a:r>
                        <a:rPr lang="hr-HR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Strukovno osposobljavanje za višestruku sukladnost i paket mjera poljoprivreda, okoliš i klimatske promjene, ekološki uzgoj</a:t>
                      </a:r>
                      <a:endParaRPr lang="hr-HR" sz="12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17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MJERA 2 - SAVJETODAVNE SLUŽBE, SLUŽBE ZA UPRAVLJANJE POLJOPRIVREDNIM GOSPODARSTVOM I POMOĆ POLJOPRIVREDNIM GOSPODARSTVIMA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Podmjera</a:t>
                      </a:r>
                      <a:r>
                        <a:rPr lang="hr-H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2.3. Potpora za</a:t>
                      </a:r>
                      <a:r>
                        <a:rPr lang="hr-HR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osposobljavanje savjetnika</a:t>
                      </a:r>
                      <a:endParaRPr lang="hr-HR" sz="12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694444">
                <a:tc>
                  <a:txBody>
                    <a:bodyPr/>
                    <a:lstStyle/>
                    <a:p>
                      <a:r>
                        <a:rPr lang="hr-H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MJERA 5 -</a:t>
                      </a:r>
                      <a:r>
                        <a:rPr lang="hr-HR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OBNAVLJANJE POLJOPRIVREDNOG PROIZVODNOG POTENCIJALA NARUŠENOG ELEMENTARNIM NEPOGODAMA I KATASTROFALNIM DOGAĐAJIMA TE UVOĐENJE ODGOVARAJUĆIH PREVENTIVNIH AKTIVNOSTI</a:t>
                      </a:r>
                      <a:r>
                        <a:rPr lang="hr-H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r>
                        <a:rPr lang="hr-HR" sz="12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Podmjera</a:t>
                      </a:r>
                      <a:r>
                        <a:rPr lang="hr-H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5.2.1. potpora za obnovu</a:t>
                      </a:r>
                      <a:r>
                        <a:rPr lang="hr-HR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poljoprivrednog zemljišta i proizvodnog potencijala narušenog elementarnim nepogodama, nepovoljnim klimatskim prilikama i katastrofalnim događajima</a:t>
                      </a:r>
                      <a:endParaRPr lang="hr-HR" sz="12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Podmjera</a:t>
                      </a:r>
                      <a:r>
                        <a:rPr lang="hr-H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5.2.2. Razminiranje poljoprivrednog zemljišta </a:t>
                      </a:r>
                    </a:p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95463"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201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172822" y="548679"/>
            <a:ext cx="8496944" cy="590204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altLang="sr-Latn-RS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MJERA 7 - </a:t>
            </a:r>
            <a:r>
              <a:rPr lang="hr-HR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TEMELJNE USLUGE I OBNOVA SELA U  </a:t>
            </a:r>
            <a:r>
              <a:rPr lang="hr-HR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RURALNIM PODRUČJIMA </a:t>
            </a:r>
            <a:endParaRPr lang="hr-HR" sz="1600" dirty="0" smtClean="0">
              <a:cs typeface="Times New Roman" pitchFamily="18" charset="0"/>
            </a:endParaRPr>
          </a:p>
          <a:p>
            <a:pPr lvl="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7.1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.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 Sastavljanje i ažuriranje planova za razvoj općina i sela u ruralnim područjima i 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njihovih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temeljnih usluga te planova zaštite i upravljanja koji se odnose na 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lokalitete Natura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2000. 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i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druga područja visoke prirodne vrijednosti </a:t>
            </a: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0"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7.1.1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. Izrada planova za razvoj jedinica lokalne samouprave  i naselja u ruralnim područjima</a:t>
            </a:r>
          </a:p>
          <a:p>
            <a:r>
              <a:rPr lang="hr-HR" sz="1400" b="1" dirty="0" smtClean="0"/>
              <a:t>Korisnici: - </a:t>
            </a:r>
            <a:r>
              <a:rPr lang="pl-PL" sz="1400" dirty="0" smtClean="0"/>
              <a:t>općine</a:t>
            </a:r>
          </a:p>
          <a:p>
            <a:r>
              <a:rPr lang="pl-PL" sz="1400" dirty="0"/>
              <a:t> </a:t>
            </a:r>
            <a:r>
              <a:rPr lang="pl-PL" sz="1400" dirty="0" smtClean="0"/>
              <a:t>                 - gradovi do 10.000 stanovnika</a:t>
            </a:r>
            <a:endParaRPr lang="pl-PL" sz="1400" dirty="0"/>
          </a:p>
          <a:p>
            <a:pPr lvl="0">
              <a:defRPr/>
            </a:pPr>
            <a:r>
              <a:rPr lang="hr-HR" sz="1400" b="1" dirty="0" smtClean="0">
                <a:solidFill>
                  <a:prstClr val="black"/>
                </a:solidFill>
              </a:rPr>
              <a:t>Intenzitet </a:t>
            </a:r>
            <a:r>
              <a:rPr lang="hr-HR" sz="1400" b="1" dirty="0">
                <a:solidFill>
                  <a:prstClr val="black"/>
                </a:solidFill>
              </a:rPr>
              <a:t>potpore: </a:t>
            </a:r>
            <a:r>
              <a:rPr lang="hr-HR" sz="1400" dirty="0">
                <a:cs typeface="Times New Roman" pitchFamily="18" charset="0"/>
              </a:rPr>
              <a:t>do 100</a:t>
            </a:r>
            <a:r>
              <a:rPr lang="hr-HR" sz="1400" dirty="0" smtClean="0">
                <a:cs typeface="Times New Roman" pitchFamily="18" charset="0"/>
              </a:rPr>
              <a:t>% </a:t>
            </a:r>
            <a:r>
              <a:rPr lang="hr-HR" sz="1400" dirty="0">
                <a:solidFill>
                  <a:prstClr val="black"/>
                </a:solidFill>
                <a:cs typeface="Times New Roman" pitchFamily="18" charset="0"/>
              </a:rPr>
              <a:t>ukupnih prihvatljivih </a:t>
            </a:r>
            <a:r>
              <a:rPr lang="hr-HR" sz="1400" dirty="0" smtClean="0">
                <a:solidFill>
                  <a:prstClr val="black"/>
                </a:solidFill>
                <a:cs typeface="Times New Roman" pitchFamily="18" charset="0"/>
              </a:rPr>
              <a:t>troškova </a:t>
            </a:r>
          </a:p>
          <a:p>
            <a:pPr>
              <a:defRPr/>
            </a:pPr>
            <a:r>
              <a:rPr lang="hr-HR" sz="1400" b="1" dirty="0" smtClean="0"/>
              <a:t>Visina </a:t>
            </a:r>
            <a:r>
              <a:rPr lang="hr-HR" sz="1400" b="1" dirty="0"/>
              <a:t>potpore</a:t>
            </a:r>
            <a:r>
              <a:rPr lang="hr-HR" sz="1400" dirty="0"/>
              <a:t>: 5</a:t>
            </a:r>
            <a:r>
              <a:rPr lang="hr-HR" sz="1400" dirty="0" smtClean="0"/>
              <a:t>.000  € - 70.000 €</a:t>
            </a:r>
            <a:endParaRPr lang="hr-HR" sz="1400" dirty="0"/>
          </a:p>
          <a:p>
            <a:pPr lvl="0">
              <a:defRPr/>
            </a:pPr>
            <a:r>
              <a:rPr lang="hr-HR" sz="1400" b="1" dirty="0"/>
              <a:t>Prihvatljiva ulaganja:</a:t>
            </a:r>
            <a:r>
              <a:rPr lang="hr-HR" sz="1400" dirty="0"/>
              <a:t>  </a:t>
            </a:r>
          </a:p>
          <a:p>
            <a:pPr lvl="0">
              <a:defRPr/>
            </a:pPr>
            <a:r>
              <a:rPr lang="hr-HR" sz="1400" dirty="0" smtClean="0"/>
              <a:t>- izrada </a:t>
            </a:r>
            <a:r>
              <a:rPr lang="hr-HR" sz="1400" dirty="0"/>
              <a:t>ili izmjena i dopuna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prostornog plana uređenja općine ili grada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strateškog razvojnog programa općine ili grada (nekadašnji </a:t>
            </a:r>
            <a:r>
              <a:rPr lang="hr-HR" sz="1400" dirty="0" smtClean="0"/>
              <a:t>PUR)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strateških planova razvoja pojedinih gospodarskih sektora općine ili grada (poljoprivreda, ribarstvo, turizam, prerađivačka industrija, promet, obrazovanje </a:t>
            </a:r>
            <a:r>
              <a:rPr lang="hr-HR" sz="1400" dirty="0" smtClean="0"/>
              <a:t>…)</a:t>
            </a:r>
          </a:p>
          <a:p>
            <a:pPr lvl="0">
              <a:defRPr/>
            </a:pPr>
            <a:r>
              <a:rPr lang="hr-HR" sz="1400" b="1" dirty="0" smtClean="0"/>
              <a:t>Uvjeti </a:t>
            </a:r>
            <a:r>
              <a:rPr lang="hr-HR" sz="1400" b="1" dirty="0"/>
              <a:t>prihvatljivosti:</a:t>
            </a:r>
            <a:r>
              <a:rPr lang="hr-HR" sz="1400" dirty="0"/>
              <a:t>  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/>
              <a:t>p</a:t>
            </a:r>
            <a:r>
              <a:rPr lang="hr-HR" sz="1400" dirty="0" smtClean="0"/>
              <a:t>rilikom podnošenja Zahtjeva za potporu korisnik treba priložiti odluku gradskog/općinskog vijeća o izradi/izmjeni i dopuni dokumenta 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/>
              <a:t>g</a:t>
            </a:r>
            <a:r>
              <a:rPr lang="hr-HR" sz="1400" dirty="0" smtClean="0"/>
              <a:t>radsko/općinsko </a:t>
            </a:r>
            <a:r>
              <a:rPr lang="hr-HR" sz="1400" dirty="0"/>
              <a:t>vijeće prije isplate ukupne potpore mora usvojiti </a:t>
            </a:r>
            <a:r>
              <a:rPr lang="hr-HR" sz="1400" dirty="0" smtClean="0"/>
              <a:t>izrađeni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/>
              <a:t>p</a:t>
            </a:r>
            <a:r>
              <a:rPr lang="hr-HR" sz="1400" dirty="0" smtClean="0"/>
              <a:t>rovedba </a:t>
            </a:r>
            <a:r>
              <a:rPr lang="hr-HR" sz="1400" dirty="0"/>
              <a:t>ulaganja od dana izdavanja Odluke o dodjeli sredstava do dana podnošenja posljednjeg Zahtjeva za isplatu može trajati najduže do 12 mjeseci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hr-HR" sz="1400" dirty="0"/>
          </a:p>
          <a:p>
            <a:pPr>
              <a:defRPr/>
            </a:pPr>
            <a:endParaRPr lang="hr-HR" sz="1400" dirty="0"/>
          </a:p>
        </p:txBody>
      </p:sp>
      <p:sp>
        <p:nvSpPr>
          <p:cNvPr id="5" name="Left Arrow 11">
            <a:hlinkClick r:id="" action="ppaction://noaction"/>
          </p:cNvPr>
          <p:cNvSpPr/>
          <p:nvPr/>
        </p:nvSpPr>
        <p:spPr>
          <a:xfrm>
            <a:off x="8559417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91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172822" y="548679"/>
            <a:ext cx="8496944" cy="5902045"/>
          </a:xfrm>
        </p:spPr>
        <p:txBody>
          <a:bodyPr/>
          <a:lstStyle/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hr-HR" sz="1400" dirty="0"/>
          </a:p>
          <a:p>
            <a:pPr lvl="0">
              <a:defRPr/>
            </a:pPr>
            <a:endParaRPr lang="hr-HR" sz="1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904" y="5692775"/>
            <a:ext cx="1560513" cy="116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eft Arrow 11">
            <a:hlinkClick r:id="" action="ppaction://noaction"/>
          </p:cNvPr>
          <p:cNvSpPr/>
          <p:nvPr/>
        </p:nvSpPr>
        <p:spPr>
          <a:xfrm>
            <a:off x="8559417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419373"/>
              </p:ext>
            </p:extLst>
          </p:nvPr>
        </p:nvGraphicFramePr>
        <p:xfrm>
          <a:off x="1" y="1"/>
          <a:ext cx="9143998" cy="68580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309"/>
                <a:gridCol w="7648040"/>
                <a:gridCol w="1082649"/>
              </a:tblGrid>
              <a:tr h="48348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</a:t>
                      </a:r>
                      <a:r>
                        <a:rPr lang="hr-HR" sz="1400" dirty="0" smtClean="0">
                          <a:effectLst/>
                        </a:rPr>
                        <a:t>7.1.1</a:t>
                      </a:r>
                      <a:r>
                        <a:rPr lang="hr-HR" sz="1400" dirty="0">
                          <a:effectLst/>
                        </a:rPr>
                        <a:t>.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348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                                                                          Kriterij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Bodovi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Broj stanovnika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30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JLS do 2000 stanovnika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30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JLS od 2001 do 5000 stanovnika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JLS od 5001 do 8000 stanovnika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JLS od 8001 do 10 000 stanovnika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Općine iznad 10 000 stanovnika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Prioritetno ulaganje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30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273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Izrada Prostornog plana uređenja općine/grada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30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Izmjena/dopuna Prostornog plana uređenja općine/grada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Izrada Strateškog razvojnog programa općine/grada 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Izmjena/dopuna Strateškog razvojnog programa općine/grada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Izrada Strateških planova razvoja pojedinih gospodarskih sektora općine/grada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Izmjena/dopuna Strateških planova razvoja pojedinih gospodarskih sektora općine/grada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NAJVEĆI MOGUĆI BROJ BODOVA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60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273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PRAG PROLAZNOSTI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776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172822" y="548679"/>
            <a:ext cx="8496944" cy="590204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rgbClr val="002060"/>
              </a:buClr>
              <a:defRPr/>
            </a:pPr>
            <a:r>
              <a:rPr lang="hr-HR" altLang="sr-Latn-RS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MJERA 7 - </a:t>
            </a:r>
            <a:r>
              <a:rPr lang="hr-HR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TEMELJNE USLUGE I OBNOVA SELA U  </a:t>
            </a:r>
            <a:r>
              <a:rPr lang="hr-HR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RURALNIM PODRUČJIMA </a:t>
            </a:r>
            <a:endParaRPr lang="hr-HR" sz="1600" dirty="0" smtClean="0">
              <a:cs typeface="Times New Roman" pitchFamily="18" charset="0"/>
            </a:endParaRPr>
          </a:p>
          <a:p>
            <a:pPr lvl="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7.2.</a:t>
            </a:r>
            <a:r>
              <a:rPr lang="hr-HR" sz="16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hr-HR" sz="1600" b="1" dirty="0">
                <a:solidFill>
                  <a:schemeClr val="accent3">
                    <a:lumMod val="50000"/>
                  </a:schemeClr>
                </a:solidFill>
              </a:rPr>
              <a:t>Ulaganja u izradu, poboljšanje ili proširenje svih vrsta male infrastrukture, uključujući ulaganja u obnovljive izvore energije i uštedu energije </a:t>
            </a: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b="1" dirty="0" smtClean="0">
                <a:solidFill>
                  <a:schemeClr val="accent3">
                    <a:lumMod val="50000"/>
                  </a:schemeClr>
                </a:solidFill>
              </a:rPr>
              <a:t>7.2.1</a:t>
            </a:r>
            <a:r>
              <a:rPr lang="vi-VN" sz="1600" b="1" dirty="0">
                <a:solidFill>
                  <a:schemeClr val="accent3">
                    <a:lumMod val="50000"/>
                  </a:schemeClr>
                </a:solidFill>
              </a:rPr>
              <a:t>. Ulaganja u građenje javnih sustava za vodoopskrbu, odvodnju i pročišćavanje otpadnih </a:t>
            </a:r>
            <a:r>
              <a:rPr lang="vi-VN" sz="1600" b="1" dirty="0" smtClean="0">
                <a:solidFill>
                  <a:schemeClr val="accent3">
                    <a:lumMod val="50000"/>
                  </a:schemeClr>
                </a:solidFill>
              </a:rPr>
              <a:t>voda</a:t>
            </a:r>
            <a:endParaRPr lang="hr-HR" sz="1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0"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hr-HR" sz="1400" b="1" dirty="0" smtClean="0"/>
              <a:t>Korisnici: </a:t>
            </a:r>
            <a:r>
              <a:rPr lang="hr-HR" sz="1400" dirty="0"/>
              <a:t>javni isporučitelji vodnih usluga javne vodoopskrbe ili javne </a:t>
            </a:r>
            <a:r>
              <a:rPr lang="hr-HR" sz="1400" dirty="0" smtClean="0"/>
              <a:t>odvodnje</a:t>
            </a:r>
          </a:p>
          <a:p>
            <a:pPr lvl="0"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hr-HR" sz="1400" b="1" dirty="0" smtClean="0">
                <a:solidFill>
                  <a:prstClr val="black"/>
                </a:solidFill>
              </a:rPr>
              <a:t>Intenzitet </a:t>
            </a:r>
            <a:r>
              <a:rPr lang="hr-HR" sz="1400" b="1" dirty="0">
                <a:solidFill>
                  <a:prstClr val="black"/>
                </a:solidFill>
              </a:rPr>
              <a:t>potpore: </a:t>
            </a:r>
            <a:r>
              <a:rPr lang="hr-HR" sz="1400" dirty="0">
                <a:cs typeface="Times New Roman" pitchFamily="18" charset="0"/>
              </a:rPr>
              <a:t>do 100</a:t>
            </a:r>
            <a:r>
              <a:rPr lang="hr-HR" sz="1400" dirty="0" smtClean="0">
                <a:cs typeface="Times New Roman" pitchFamily="18" charset="0"/>
              </a:rPr>
              <a:t>% </a:t>
            </a:r>
            <a:r>
              <a:rPr lang="hr-HR" sz="1400" dirty="0">
                <a:solidFill>
                  <a:prstClr val="black"/>
                </a:solidFill>
                <a:cs typeface="Times New Roman" pitchFamily="18" charset="0"/>
              </a:rPr>
              <a:t>ukupnih prihvatljivih </a:t>
            </a:r>
            <a:r>
              <a:rPr lang="hr-HR" sz="1400" dirty="0" smtClean="0">
                <a:solidFill>
                  <a:prstClr val="black"/>
                </a:solidFill>
                <a:cs typeface="Times New Roman" pitchFamily="18" charset="0"/>
              </a:rPr>
              <a:t>troškova </a:t>
            </a:r>
          </a:p>
          <a:p>
            <a:pPr>
              <a:defRPr/>
            </a:pPr>
            <a:r>
              <a:rPr lang="hr-HR" sz="1400" b="1" dirty="0" smtClean="0"/>
              <a:t>Visina </a:t>
            </a:r>
            <a:r>
              <a:rPr lang="hr-HR" sz="1400" b="1" dirty="0"/>
              <a:t>potpore</a:t>
            </a:r>
            <a:r>
              <a:rPr lang="hr-HR" sz="1400" dirty="0"/>
              <a:t>: </a:t>
            </a:r>
            <a:r>
              <a:rPr lang="hr-HR" sz="1400" dirty="0" smtClean="0"/>
              <a:t>30.000  € - 1.000.000 €</a:t>
            </a:r>
            <a:endParaRPr lang="hr-HR" sz="1400" dirty="0"/>
          </a:p>
          <a:p>
            <a:pPr lvl="0">
              <a:defRPr/>
            </a:pPr>
            <a:r>
              <a:rPr lang="hr-HR" sz="1400" b="1" dirty="0"/>
              <a:t>Prihvatljiva ulaganja:</a:t>
            </a:r>
            <a:r>
              <a:rPr lang="hr-HR" sz="1400" dirty="0"/>
              <a:t>  </a:t>
            </a:r>
          </a:p>
          <a:p>
            <a:pPr lvl="0"/>
            <a:r>
              <a:rPr lang="hr-HR" sz="1400" dirty="0" smtClean="0"/>
              <a:t>- </a:t>
            </a:r>
            <a:r>
              <a:rPr lang="hr-HR" sz="1400" dirty="0">
                <a:ea typeface="Calibri"/>
              </a:rPr>
              <a:t>ulaganje u građenje i/ili opremanje </a:t>
            </a:r>
            <a:r>
              <a:rPr lang="hr-HR" sz="1400" dirty="0" smtClean="0"/>
              <a:t>javnog </a:t>
            </a:r>
            <a:r>
              <a:rPr lang="hr-HR" sz="1400" dirty="0"/>
              <a:t>sustava za vodoopskrbu, odvodnju i pročišćavanje otpadnih </a:t>
            </a:r>
            <a:r>
              <a:rPr lang="hr-HR" sz="1400" dirty="0" smtClean="0"/>
              <a:t>voda sa ili bez opremanja</a:t>
            </a:r>
            <a:endParaRPr lang="hr-HR" sz="1400" dirty="0"/>
          </a:p>
          <a:p>
            <a:pPr lvl="0">
              <a:defRPr/>
            </a:pPr>
            <a:r>
              <a:rPr lang="hr-HR" sz="1400" b="1" dirty="0" smtClean="0"/>
              <a:t>Uvjeti </a:t>
            </a:r>
            <a:r>
              <a:rPr lang="hr-HR" sz="1400" b="1" dirty="0"/>
              <a:t>prihvatljivosti:</a:t>
            </a:r>
            <a:r>
              <a:rPr lang="hr-HR" sz="1400" dirty="0"/>
              <a:t>  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 smtClean="0"/>
              <a:t>ulaganja su </a:t>
            </a:r>
            <a:r>
              <a:rPr lang="hr-HR" sz="1400" dirty="0"/>
              <a:t>prihvatljiva u naselju s najviše 2 000 </a:t>
            </a:r>
            <a:r>
              <a:rPr lang="hr-HR" sz="1400" dirty="0" smtClean="0"/>
              <a:t>stanovnika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/>
              <a:t>k</a:t>
            </a:r>
            <a:r>
              <a:rPr lang="hr-HR" sz="1400" dirty="0" smtClean="0"/>
              <a:t>orisnici su dužni uz </a:t>
            </a:r>
            <a:r>
              <a:rPr lang="hr-HR" sz="1400" dirty="0"/>
              <a:t>Zahtjev za potporu priložiti izjavu gradskog / općinskog vijeća / gradske skupštine grada Zagreba o suglasnosti za provedbu ulaganja na području jedinice lokalne </a:t>
            </a:r>
            <a:r>
              <a:rPr lang="hr-HR" sz="1400" dirty="0" smtClean="0"/>
              <a:t>samouprave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/>
              <a:t>p</a:t>
            </a:r>
            <a:r>
              <a:rPr lang="hr-HR" sz="1400" dirty="0" smtClean="0"/>
              <a:t>rovedba </a:t>
            </a:r>
            <a:r>
              <a:rPr lang="hr-HR" sz="1400" dirty="0"/>
              <a:t>ulaganja od dana izdavanja Odluke o dodjeli sredstava do dana podnošenja posljednjeg Zahtjeva za isplatu može trajati najduže do </a:t>
            </a:r>
            <a:r>
              <a:rPr lang="hr-HR" sz="1400" dirty="0" smtClean="0"/>
              <a:t>36 mjeseci</a:t>
            </a:r>
          </a:p>
          <a:p>
            <a:pPr marL="285750" lvl="0" indent="-285750">
              <a:buFontTx/>
              <a:buChar char="-"/>
              <a:defRPr/>
            </a:pPr>
            <a:r>
              <a:rPr lang="hr-HR" sz="1400" dirty="0" smtClean="0"/>
              <a:t>korisnik </a:t>
            </a:r>
            <a:r>
              <a:rPr lang="hr-HR" sz="1400" dirty="0"/>
              <a:t>mora osigurati da je ulaganje u funkciji/uporabi uključujući njegovo održavanje i upravljanje najmanje pet godina od dana konačne isplate </a:t>
            </a:r>
            <a:r>
              <a:rPr lang="hr-HR" sz="1400" dirty="0" smtClean="0"/>
              <a:t>sredstava </a:t>
            </a:r>
            <a:endParaRPr lang="hr-HR" sz="1400" dirty="0"/>
          </a:p>
          <a:p>
            <a:pPr lvl="0">
              <a:defRPr/>
            </a:pPr>
            <a:endParaRPr lang="hr-HR" sz="1400" dirty="0"/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hr-HR" sz="1400" dirty="0"/>
          </a:p>
          <a:p>
            <a:pPr>
              <a:defRPr/>
            </a:pPr>
            <a:endParaRPr lang="hr-HR" sz="1400" dirty="0"/>
          </a:p>
        </p:txBody>
      </p:sp>
      <p:sp>
        <p:nvSpPr>
          <p:cNvPr id="5" name="Left Arrow 11">
            <a:hlinkClick r:id="" action="ppaction://noaction"/>
          </p:cNvPr>
          <p:cNvSpPr/>
          <p:nvPr/>
        </p:nvSpPr>
        <p:spPr>
          <a:xfrm>
            <a:off x="8559417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128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>
            <a:spLocks noGrp="1"/>
          </p:cNvSpPr>
          <p:nvPr>
            <p:ph idx="4294967295"/>
          </p:nvPr>
        </p:nvSpPr>
        <p:spPr>
          <a:xfrm>
            <a:off x="172822" y="548679"/>
            <a:ext cx="8496944" cy="5902045"/>
          </a:xfrm>
        </p:spPr>
        <p:txBody>
          <a:bodyPr/>
          <a:lstStyle/>
          <a:p>
            <a:pPr lvl="1">
              <a:defRPr/>
            </a:pPr>
            <a:endParaRPr lang="hr-HR" sz="1400" dirty="0"/>
          </a:p>
          <a:p>
            <a:pPr>
              <a:defRPr/>
            </a:pPr>
            <a:endParaRPr lang="hr-HR" sz="1400" dirty="0"/>
          </a:p>
        </p:txBody>
      </p:sp>
      <p:sp>
        <p:nvSpPr>
          <p:cNvPr id="5" name="Left Arrow 11">
            <a:hlinkClick r:id="" action="ppaction://noaction"/>
          </p:cNvPr>
          <p:cNvSpPr/>
          <p:nvPr/>
        </p:nvSpPr>
        <p:spPr>
          <a:xfrm>
            <a:off x="8559417" y="6450725"/>
            <a:ext cx="220698" cy="216024"/>
          </a:xfrm>
          <a:prstGeom prst="leftArrow">
            <a:avLst/>
          </a:prstGeom>
          <a:solidFill>
            <a:srgbClr val="C00000"/>
          </a:solidFill>
          <a:ln w="127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r-HR" sz="2200">
              <a:solidFill>
                <a:prstClr val="white"/>
              </a:solidFill>
            </a:endParaRPr>
          </a:p>
        </p:txBody>
      </p:sp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665793"/>
              </p:ext>
            </p:extLst>
          </p:nvPr>
        </p:nvGraphicFramePr>
        <p:xfrm>
          <a:off x="0" y="0"/>
          <a:ext cx="9144000" cy="685799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13308"/>
                <a:gridCol w="7646213"/>
                <a:gridCol w="1084479"/>
              </a:tblGrid>
              <a:tr h="38204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KRITERIJI ODABIRA </a:t>
                      </a:r>
                      <a:r>
                        <a:rPr lang="hr-HR" sz="1400" dirty="0" smtClean="0">
                          <a:effectLst/>
                        </a:rPr>
                        <a:t> </a:t>
                      </a:r>
                      <a:r>
                        <a:rPr lang="hr-HR" sz="1400" dirty="0">
                          <a:effectLst/>
                        </a:rPr>
                        <a:t>7.2.1.</a:t>
                      </a:r>
                      <a:endParaRPr lang="hr-HR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</a:tr>
              <a:tr h="38204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Kriterij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Bodovi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</a:tr>
              <a:tr h="338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Stupanj razvijenost JLS-a u kojem se ulaganje provodi sukladno indeksu razvijenosti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</a:tr>
              <a:tr h="338550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I. skupina JLS čija je vrijednost indeksa razvijenosti manja od 50 % prosjeka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II. skupina JLS čija je vrijednost indeksa razvijenosti od 50 % do manje od 75 % prosjeka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III. skupina JLS čija je vrijednost indeksa razvijenosti od 75 % do manje od 100 % prosjeka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IV. skupina JLS čija je vrijednost indeksa razvijenosti od 100 % do manje od 125 % prosjeka RH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Doprinos ulaganja poboljšanju stanja voda i zdravstvenoj ispravnosti vode za piće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</a:tr>
              <a:tr h="338550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Ulaganje doprinosi poboljšanju stanju voda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Ulaganje doprinosi zdravstvenoj ispravnosti vode za piće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Tip ulaganja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</a:tr>
              <a:tr h="338550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Projekt  obuhvaća ulaganje u vodoopskrbu i odvodnju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Projekt obuhvaća ulaganja u vodoopskrbu 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Projekt obuhvaća ulaganja u odvodnju i pročišćavanje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Broj stanovnika koji se planira priključiti na sustav vodoopskrbe i/ili odvodnje i/ili pročišćavanja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max. 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</a:tr>
              <a:tr h="338550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&gt;1500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1000 – 1500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sym typeface="Symbol"/>
                        </a:rPr>
                        <a:t></a:t>
                      </a:r>
                      <a:r>
                        <a:rPr lang="hr-HR" sz="1200" dirty="0">
                          <a:effectLst/>
                        </a:rPr>
                        <a:t>1000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NAJVEĆI MOGUĆI BROJ BODOVA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90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  <a:tr h="33855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PRAG PROLAZNOSTI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35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4830" marR="6483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79488" y="1871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04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804E1E532B3A14DA0FF91F4DEF707C9" ma:contentTypeVersion="0" ma:contentTypeDescription="Stvaranje novog dokumenta." ma:contentTypeScope="" ma:versionID="8455b68115d2757b0e224b7320799ca1">
  <xsd:schema xmlns:xsd="http://www.w3.org/2001/XMLSchema" xmlns:p="http://schemas.microsoft.com/office/2006/metadata/properties" targetNamespace="http://schemas.microsoft.com/office/2006/metadata/properties" ma:root="true" ma:fieldsID="1d97e499e0d4691b69ccc2404772503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 ma:readOnly="tru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5E1361ED-26C3-4EA4-ACD2-E8AC66FA7C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ABB813-4FCE-4EE5-9B9E-FEB0A22F9B2B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1D2BEE2-D827-4C31-8711-014E36C7BA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17213</TotalTime>
  <Words>6153</Words>
  <Application>Microsoft Office PowerPoint</Application>
  <PresentationFormat>Prikaz na zaslonu (4:3)</PresentationFormat>
  <Paragraphs>957</Paragraphs>
  <Slides>40</Slides>
  <Notes>25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40</vt:i4>
      </vt:variant>
    </vt:vector>
  </HeadingPairs>
  <TitlesOfParts>
    <vt:vector size="41" baseType="lpstr">
      <vt:lpstr>Tema sustava Office</vt:lpstr>
      <vt:lpstr>PowerPointova prezentacija</vt:lpstr>
      <vt:lpstr>PowerPointova prezentacija</vt:lpstr>
      <vt:lpstr>PowerPointova prezentacija</vt:lpstr>
      <vt:lpstr>FINANCIJSKI PLAN 2014. – 2020. (u EUR)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Company>MPŠVG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Odjel</dc:title>
  <dc:creator>Marin Kukoč</dc:creator>
  <cp:lastModifiedBy>Tomislav Petrović</cp:lastModifiedBy>
  <cp:revision>1788</cp:revision>
  <cp:lastPrinted>2014-12-18T11:17:29Z</cp:lastPrinted>
  <dcterms:created xsi:type="dcterms:W3CDTF">2006-10-30T13:35:05Z</dcterms:created>
  <dcterms:modified xsi:type="dcterms:W3CDTF">2015-03-03T15:16:21Z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0x0101001804E1E532B3A14DA0FF91F4DEF707C9</vt:lpwstr>
  </property>
</Properties>
</file>