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5" r:id="rId4"/>
    <p:sldId id="264" r:id="rId5"/>
    <p:sldId id="262" r:id="rId6"/>
    <p:sldId id="263" r:id="rId7"/>
    <p:sldId id="257" r:id="rId8"/>
    <p:sldId id="258" r:id="rId9"/>
    <p:sldId id="259" r:id="rId10"/>
    <p:sldId id="273" r:id="rId11"/>
    <p:sldId id="271" r:id="rId12"/>
    <p:sldId id="272" r:id="rId13"/>
    <p:sldId id="266" r:id="rId14"/>
    <p:sldId id="267" r:id="rId15"/>
    <p:sldId id="269" r:id="rId16"/>
    <p:sldId id="274" r:id="rId17"/>
    <p:sldId id="27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675A-7E17-4D54-BE66-2F5A27FAB5F3}" type="datetimeFigureOut">
              <a:rPr lang="hr-HR" smtClean="0"/>
              <a:t>3.3.2015.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7E335-62A4-466F-9254-4DEDAB16BE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4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7E335-62A4-466F-9254-4DEDAB16BE5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75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401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B184-861C-43E9-B0F6-06145176DEA5}" type="datetime1">
              <a:rPr lang="hr-HR" smtClean="0"/>
              <a:t>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http://zaklada.civilnodrustvo.hr/upload/File/hr/multimedija/logotip/hr/logo_u_boji_manji_h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56351"/>
            <a:ext cx="57674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968-1CC5-47E5-A573-9BD3133C042F}" type="datetime1">
              <a:rPr lang="hr-HR" smtClean="0"/>
              <a:t>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1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548D-5874-400C-B098-ED9C0BDBE64A}" type="datetime1">
              <a:rPr lang="hr-HR" smtClean="0"/>
              <a:t>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86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26B3-242F-41D9-83C5-71F2190B2A8C}" type="datetime1">
              <a:rPr lang="hr-HR" smtClean="0"/>
              <a:t>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73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C6DF-78D6-434F-9602-60A1C38014FE}" type="datetime1">
              <a:rPr lang="hr-HR" smtClean="0"/>
              <a:t>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21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C295-33E2-4432-AA54-1540E17B5C41}" type="datetime1">
              <a:rPr lang="hr-HR" smtClean="0"/>
              <a:t>3.3.2015.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96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9376-33A9-4E8A-870E-E79ED38797DB}" type="datetime1">
              <a:rPr lang="hr-HR" smtClean="0"/>
              <a:t>3.3.2015.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33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3EA4-2060-4CD4-9C09-9A338BCE84E7}" type="datetime1">
              <a:rPr lang="hr-HR" smtClean="0"/>
              <a:t>3.3.2015.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6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528-474F-496C-AC4E-F0FF0C2F1A56}" type="datetime1">
              <a:rPr lang="hr-HR" smtClean="0"/>
              <a:t>3.3.2015.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63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F1F-CE45-47F6-945F-C593DD744F4A}" type="datetime1">
              <a:rPr lang="hr-HR" smtClean="0"/>
              <a:t>3.3.2015.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31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2036-16A4-4D15-8E43-BFA47E9C499A}" type="datetime1">
              <a:rPr lang="hr-HR" smtClean="0"/>
              <a:t>3.3.2015.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2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64B8-73E7-4708-89AB-2FF53A863333}" type="datetime1">
              <a:rPr lang="hr-HR" smtClean="0"/>
              <a:t>3.3.2015.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9B04-AEB3-4D9C-BE08-AEB5191F97EC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93" y="6232616"/>
            <a:ext cx="2536068" cy="625384"/>
          </a:xfrm>
          <a:prstGeom prst="rect">
            <a:avLst/>
          </a:prstGeom>
        </p:spPr>
      </p:pic>
      <p:pic>
        <p:nvPicPr>
          <p:cNvPr id="9" name="Picture 2" descr="http://zaklada.civilnodrustvo.hr/upload/File/hr/multimedija/logotip/hr/logo_u_boji_manji_h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56351"/>
            <a:ext cx="57674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ag.lsz-lira.hr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822347"/>
          </a:xfrm>
        </p:spPr>
        <p:txBody>
          <a:bodyPr>
            <a:normAutofit/>
          </a:bodyPr>
          <a:lstStyle/>
          <a:p>
            <a:r>
              <a:rPr lang="hr-HR" sz="4000" b="1" dirty="0">
                <a:cs typeface="Aharoni" panose="02010803020104030203" pitchFamily="2" charset="-79"/>
              </a:rPr>
              <a:t>LOKALNA AKCIJSKA GRUPA - LIKA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9093" y="3602038"/>
            <a:ext cx="8628845" cy="2541185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pPr algn="l"/>
            <a:endParaRPr lang="hr-HR" dirty="0" smtClean="0"/>
          </a:p>
          <a:p>
            <a:pPr algn="l"/>
            <a:endParaRPr lang="hr-HR" dirty="0"/>
          </a:p>
          <a:p>
            <a:pPr algn="l"/>
            <a:endParaRPr lang="hr-HR" dirty="0" smtClean="0"/>
          </a:p>
          <a:p>
            <a:pPr algn="l"/>
            <a:endParaRPr lang="hr-HR" dirty="0" smtClean="0"/>
          </a:p>
          <a:p>
            <a:pPr algn="r"/>
            <a:r>
              <a:rPr lang="hr-HR" dirty="0" smtClean="0"/>
              <a:t>Senj, 04. ožujka 2015.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81" y="1893195"/>
            <a:ext cx="4282467" cy="32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Georgia" panose="02040502050405020303" pitchFamily="18" charset="0"/>
              </a:rPr>
              <a:t>Planovi LAG-a</a:t>
            </a:r>
            <a:endParaRPr lang="hr-HR" sz="3200" dirty="0">
              <a:latin typeface="Georgia" panose="020405020504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833504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700" dirty="0" smtClean="0"/>
              <a:t>Organiziranje okruglih stolova, tribina i javnih rasprava u cilju  definiranja potrebnih razvojnih studija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700" dirty="0" smtClean="0"/>
              <a:t>Organizacija Seljačke tržnice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700" dirty="0" smtClean="0"/>
              <a:t>Popunjavanje baze projektnih ideja (obrazac na webu)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700" dirty="0" smtClean="0"/>
              <a:t>Informiranje članova LAG-a i ostalih dionika na području LAG-a o otvorenim natječajima i različitim informativnim događanjima</a:t>
            </a:r>
          </a:p>
          <a:p>
            <a:endParaRPr lang="hr-HR" sz="2700" dirty="0" smtClean="0"/>
          </a:p>
          <a:p>
            <a:endParaRPr lang="hr-HR" sz="2700" dirty="0" smtClean="0"/>
          </a:p>
          <a:p>
            <a:endParaRPr lang="hr-HR" sz="2700" dirty="0" smtClean="0"/>
          </a:p>
          <a:p>
            <a:endParaRPr lang="hr-HR" sz="2700" dirty="0"/>
          </a:p>
        </p:txBody>
      </p:sp>
    </p:spTree>
    <p:extLst>
      <p:ext uri="{BB962C8B-B14F-4D97-AF65-F5344CB8AC3E}">
        <p14:creationId xmlns:p14="http://schemas.microsoft.com/office/powerpoint/2010/main" val="41934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2" y="365125"/>
            <a:ext cx="7886700" cy="5811838"/>
          </a:xfrm>
        </p:spPr>
      </p:pic>
    </p:spTree>
    <p:extLst>
      <p:ext uri="{BB962C8B-B14F-4D97-AF65-F5344CB8AC3E}">
        <p14:creationId xmlns:p14="http://schemas.microsoft.com/office/powerpoint/2010/main" val="15827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8" y="102856"/>
            <a:ext cx="7990105" cy="6092380"/>
          </a:xfrm>
        </p:spPr>
      </p:pic>
    </p:spTree>
    <p:extLst>
      <p:ext uri="{BB962C8B-B14F-4D97-AF65-F5344CB8AC3E}">
        <p14:creationId xmlns:p14="http://schemas.microsoft.com/office/powerpoint/2010/main" val="20759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78867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5"/>
          <a:stretch/>
        </p:blipFill>
        <p:spPr>
          <a:xfrm>
            <a:off x="283535" y="102855"/>
            <a:ext cx="8515350" cy="6064029"/>
          </a:xfrm>
        </p:spPr>
      </p:pic>
    </p:spTree>
    <p:extLst>
      <p:ext uri="{BB962C8B-B14F-4D97-AF65-F5344CB8AC3E}">
        <p14:creationId xmlns:p14="http://schemas.microsoft.com/office/powerpoint/2010/main" val="42595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/>
        </p:blipFill>
        <p:spPr>
          <a:xfrm>
            <a:off x="836436" y="124122"/>
            <a:ext cx="7416653" cy="6042762"/>
          </a:xfrm>
        </p:spPr>
      </p:pic>
    </p:spTree>
    <p:extLst>
      <p:ext uri="{BB962C8B-B14F-4D97-AF65-F5344CB8AC3E}">
        <p14:creationId xmlns:p14="http://schemas.microsoft.com/office/powerpoint/2010/main" val="20763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2913"/>
          </a:xfrm>
        </p:spPr>
        <p:txBody>
          <a:bodyPr>
            <a:normAutofit/>
          </a:bodyPr>
          <a:lstStyle/>
          <a:p>
            <a:pPr algn="ctr"/>
            <a:r>
              <a:rPr lang="hr-HR" sz="2700" b="1" dirty="0" smtClean="0"/>
              <a:t>P r i l i k a</a:t>
            </a:r>
            <a:endParaRPr lang="hr-HR" sz="27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49" y="1378039"/>
            <a:ext cx="8232015" cy="4798924"/>
          </a:xfrm>
        </p:spPr>
        <p:txBody>
          <a:bodyPr/>
          <a:lstStyle/>
          <a:p>
            <a:r>
              <a:rPr lang="hr-HR" i="1" dirty="0" smtClean="0"/>
              <a:t>Dobrom suradnjom na lokalnoj razini i učinkovitim korištenjem svih resursa za ruralni razvoj, moguće je ne samo zaustaviti iseljavanje mladih, već i povratak stanovništva iz urbanih u ruralna područja.</a:t>
            </a:r>
          </a:p>
          <a:p>
            <a:endParaRPr lang="hr-HR" i="1" dirty="0"/>
          </a:p>
          <a:p>
            <a:r>
              <a:rPr lang="hr-HR" i="1" dirty="0" smtClean="0"/>
              <a:t>Živjeti na ruralnom području koje pruža mogućnosti za samozapošljavanje i ugodan život, postati će privilegija ….   Zašto ne iskoristiti priliku odmah? </a:t>
            </a:r>
            <a:endParaRPr lang="hr-HR" i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0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30334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Georgia" panose="02040502050405020303" pitchFamily="18" charset="0"/>
              </a:rPr>
              <a:t>Hvala na pozornosti</a:t>
            </a:r>
            <a:endParaRPr lang="hr-HR" sz="3200" b="1" dirty="0">
              <a:latin typeface="Georgia" panose="02040502050405020303" pitchFamily="18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09" y="1018292"/>
            <a:ext cx="4549463" cy="3209925"/>
          </a:xfrm>
        </p:spPr>
      </p:pic>
      <p:sp>
        <p:nvSpPr>
          <p:cNvPr id="3" name="TekstniOkvir 2"/>
          <p:cNvSpPr txBox="1"/>
          <p:nvPr/>
        </p:nvSpPr>
        <p:spPr>
          <a:xfrm>
            <a:off x="2331076" y="4430332"/>
            <a:ext cx="4262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Kontakt:</a:t>
            </a:r>
          </a:p>
          <a:p>
            <a:pPr algn="ctr"/>
            <a:r>
              <a:rPr lang="hr-HR" dirty="0" smtClean="0"/>
              <a:t>lag-lika@lag-lika.hr</a:t>
            </a:r>
          </a:p>
          <a:p>
            <a:pPr algn="ctr"/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lag.lsz-lira.hr</a:t>
            </a:r>
            <a:endParaRPr lang="hr-HR" dirty="0" smtClean="0"/>
          </a:p>
          <a:p>
            <a:pPr algn="ctr"/>
            <a:r>
              <a:rPr lang="hr-HR" smtClean="0"/>
              <a:t>053 658 468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11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974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Što je LAG?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159100"/>
            <a:ext cx="7886700" cy="544776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b="1" dirty="0" smtClean="0"/>
              <a:t> LAG</a:t>
            </a:r>
            <a:r>
              <a:rPr lang="hr-HR" sz="3200" dirty="0" smtClean="0"/>
              <a:t> = </a:t>
            </a:r>
            <a:r>
              <a:rPr lang="hr-HR" sz="3200" b="1" dirty="0" smtClean="0"/>
              <a:t>L</a:t>
            </a:r>
            <a:r>
              <a:rPr lang="hr-HR" sz="3200" dirty="0" smtClean="0"/>
              <a:t>okalna </a:t>
            </a:r>
            <a:r>
              <a:rPr lang="hr-HR" sz="3200" b="1" dirty="0" smtClean="0"/>
              <a:t>A</a:t>
            </a:r>
            <a:r>
              <a:rPr lang="hr-HR" sz="3200" dirty="0" smtClean="0"/>
              <a:t>kcijska </a:t>
            </a:r>
            <a:r>
              <a:rPr lang="hr-HR" sz="3200" b="1" dirty="0" smtClean="0"/>
              <a:t>G</a:t>
            </a:r>
            <a:r>
              <a:rPr lang="hr-HR" sz="3200" dirty="0" smtClean="0"/>
              <a:t>rupa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Jasno </a:t>
            </a:r>
            <a:r>
              <a:rPr lang="hr-HR" sz="3200" dirty="0"/>
              <a:t>definirano i </a:t>
            </a:r>
            <a:r>
              <a:rPr lang="hr-HR" sz="3200" dirty="0" smtClean="0"/>
              <a:t>geografski kontinuirano </a:t>
            </a:r>
            <a:r>
              <a:rPr lang="hr-HR" sz="3200" dirty="0"/>
              <a:t>područje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 Ruralno područje s min</a:t>
            </a:r>
            <a:r>
              <a:rPr lang="hr-HR" sz="3200" dirty="0"/>
              <a:t>. </a:t>
            </a:r>
            <a:r>
              <a:rPr lang="hr-HR" sz="3200" smtClean="0"/>
              <a:t>5.000 (10.000) do </a:t>
            </a:r>
            <a:r>
              <a:rPr lang="hr-HR" sz="3200" dirty="0" err="1" smtClean="0"/>
              <a:t>max</a:t>
            </a:r>
            <a:r>
              <a:rPr lang="hr-HR" sz="3200" dirty="0" smtClean="0"/>
              <a:t>. 150.000 stanovnika</a:t>
            </a:r>
            <a:endParaRPr lang="hr-H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 Pojedino naselje ne smije brojati više od 25.000 stanovnika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/>
              <a:t> Partnerstvo za ruralni razvoj određenog područja (EU</a:t>
            </a:r>
            <a:r>
              <a:rPr lang="hr-HR" sz="3200" dirty="0" smtClean="0"/>
              <a:t>)</a:t>
            </a:r>
            <a:endParaRPr lang="hr-H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 Povezivanje lokalnih dionika iz 3 sektora: </a:t>
            </a:r>
            <a:r>
              <a:rPr lang="hr-HR" sz="3200" b="1" dirty="0" smtClean="0"/>
              <a:t>javni, gospodarski  (privatni), civilni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b="1" dirty="0" smtClean="0"/>
              <a:t> </a:t>
            </a:r>
            <a:r>
              <a:rPr lang="hr-HR" sz="3200" dirty="0" smtClean="0"/>
              <a:t>Zajedničke značajke područja LAG-a / dionika:</a:t>
            </a:r>
          </a:p>
          <a:p>
            <a:pPr marL="739775" lvl="1" indent="-282575">
              <a:buClr>
                <a:srgbClr val="94BD5E"/>
              </a:buClr>
              <a:buFont typeface="Times New Roman" pitchFamily="16" charset="0"/>
              <a:buChar char="–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r-HR" dirty="0" smtClean="0"/>
              <a:t> </a:t>
            </a:r>
            <a:r>
              <a:rPr lang="hr-HR" dirty="0"/>
              <a:t>tradicija i povijest</a:t>
            </a:r>
          </a:p>
          <a:p>
            <a:pPr marL="739775" lvl="1" indent="-282575">
              <a:buClr>
                <a:srgbClr val="94BD5E"/>
              </a:buClr>
              <a:buFont typeface="Times New Roman" pitchFamily="16" charset="0"/>
              <a:buChar char="–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r-HR" dirty="0"/>
              <a:t> lokalni identitet</a:t>
            </a:r>
          </a:p>
          <a:p>
            <a:pPr marL="739775" lvl="1" indent="-282575">
              <a:buClr>
                <a:srgbClr val="94BD5E"/>
              </a:buClr>
              <a:buFont typeface="Times New Roman" pitchFamily="16" charset="0"/>
              <a:buChar char="–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r-HR" dirty="0"/>
              <a:t> osjećaj pripadnosti</a:t>
            </a:r>
          </a:p>
          <a:p>
            <a:pPr marL="739775" lvl="1" indent="-282575">
              <a:buClr>
                <a:srgbClr val="94BD5E"/>
              </a:buClr>
              <a:buFont typeface="Times New Roman" pitchFamily="16" charset="0"/>
              <a:buChar char="–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hr-HR" dirty="0"/>
              <a:t> potrebe i </a:t>
            </a:r>
            <a:r>
              <a:rPr lang="hr-HR" dirty="0" smtClean="0"/>
              <a:t>očekivanja</a:t>
            </a:r>
            <a:endParaRPr lang="hr-HR" dirty="0"/>
          </a:p>
          <a:p>
            <a:pPr marL="0" indent="0">
              <a:buNone/>
            </a:pPr>
            <a:endParaRPr lang="hr-HR" sz="3200" b="1" dirty="0"/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10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000000"/>
                </a:solidFill>
                <a:cs typeface="Arial" charset="0"/>
              </a:rPr>
              <a:t>Karakteristike ruralnog prostora</a:t>
            </a:r>
            <a:r>
              <a:rPr lang="hr-HR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/>
            </a:r>
            <a:br>
              <a:rPr lang="hr-HR" dirty="0" smtClean="0">
                <a:solidFill>
                  <a:srgbClr val="000000"/>
                </a:solidFill>
                <a:latin typeface="Tahoma" charset="0"/>
                <a:cs typeface="Arial" charset="0"/>
              </a:rPr>
            </a:br>
            <a:endParaRPr lang="hr-HR" sz="2400" i="1" dirty="0">
              <a:latin typeface="Georgia" panose="020405020504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519707"/>
            <a:ext cx="7886700" cy="46572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700" dirty="0" smtClean="0">
                <a:solidFill>
                  <a:srgbClr val="000000"/>
                </a:solidFill>
                <a:latin typeface="Calibri (tijelo)"/>
              </a:rPr>
              <a:t> Nepovoljna </a:t>
            </a:r>
            <a:r>
              <a:rPr lang="hr-HR" sz="2700" dirty="0">
                <a:solidFill>
                  <a:srgbClr val="000000"/>
                </a:solidFill>
                <a:latin typeface="Calibri (tijelo)"/>
              </a:rPr>
              <a:t>demografska slika i trendovi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700" dirty="0" smtClean="0">
                <a:solidFill>
                  <a:srgbClr val="000000"/>
                </a:solidFill>
                <a:latin typeface="Calibri (tijelo)"/>
              </a:rPr>
              <a:t> Napuštanje </a:t>
            </a:r>
            <a:r>
              <a:rPr lang="hr-HR" sz="2700" dirty="0">
                <a:solidFill>
                  <a:srgbClr val="000000"/>
                </a:solidFill>
                <a:latin typeface="Calibri (tijelo)"/>
              </a:rPr>
              <a:t>i zapuštanje poljoprivrednih površina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700" dirty="0" smtClean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 Nestajanje </a:t>
            </a:r>
            <a:r>
              <a:rPr lang="hr-HR" sz="2700" dirty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tradicionalnih struktura </a:t>
            </a:r>
            <a:r>
              <a:rPr lang="hr-HR" sz="2700" dirty="0" smtClean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naselja</a:t>
            </a:r>
            <a:endParaRPr lang="hr-HR" sz="2700" dirty="0" smtClean="0">
              <a:solidFill>
                <a:srgbClr val="000000"/>
              </a:solidFill>
              <a:latin typeface="Calibri (tijelo)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700" dirty="0" smtClean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 Niža </a:t>
            </a:r>
            <a:r>
              <a:rPr lang="hr-HR" sz="2700" dirty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kvaliteta usluga i životni standard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700" dirty="0" smtClean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 Odljev </a:t>
            </a:r>
            <a:r>
              <a:rPr lang="hr-HR" sz="2700" dirty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ljudskih znanja i sposobnosti…</a:t>
            </a:r>
          </a:p>
          <a:p>
            <a:pPr>
              <a:spcBef>
                <a:spcPts val="12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r-HR" sz="2700" dirty="0" smtClean="0">
              <a:solidFill>
                <a:srgbClr val="000000"/>
              </a:solidFill>
              <a:latin typeface="Calibri (tijelo)"/>
              <a:cs typeface="Times New Roman" pitchFamily="16" charset="0"/>
            </a:endParaRPr>
          </a:p>
          <a:p>
            <a:pPr>
              <a:spcBef>
                <a:spcPts val="12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r-HR" sz="2700" dirty="0" smtClean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Mogući </a:t>
            </a:r>
            <a:r>
              <a:rPr lang="hr-HR" sz="2700" dirty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odgovor: </a:t>
            </a:r>
            <a:r>
              <a:rPr lang="hr-HR" sz="2700" b="1" dirty="0" smtClean="0">
                <a:solidFill>
                  <a:srgbClr val="000000"/>
                </a:solidFill>
                <a:latin typeface="Calibri (tijelo)"/>
                <a:cs typeface="Times New Roman" pitchFamily="16" charset="0"/>
              </a:rPr>
              <a:t>LEADER</a:t>
            </a:r>
            <a:endParaRPr lang="hr-HR" sz="2700" b="1" dirty="0">
              <a:solidFill>
                <a:srgbClr val="000000"/>
              </a:solidFill>
              <a:latin typeface="Calibri (tijelo)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44700"/>
            <a:ext cx="7886700" cy="811369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+mn-lt"/>
              </a:rPr>
              <a:t>Povijest LAG-ova</a:t>
            </a:r>
            <a:endParaRPr lang="hr-HR" sz="32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056068"/>
            <a:ext cx="8219136" cy="5383369"/>
          </a:xfrm>
        </p:spPr>
        <p:txBody>
          <a:bodyPr>
            <a:normAutofit fontScale="6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hr-HR" sz="3500" b="1" dirty="0" smtClean="0"/>
              <a:t>LEADER PRISTUP </a:t>
            </a:r>
            <a:r>
              <a:rPr lang="hr-HR" sz="3500" dirty="0" smtClean="0"/>
              <a:t>- "</a:t>
            </a:r>
            <a:r>
              <a:rPr lang="hr-HR" sz="3500" dirty="0"/>
              <a:t>Veze među aktivnostima za razvoj ruralnog </a:t>
            </a:r>
            <a:r>
              <a:rPr lang="hr-HR" sz="3500" dirty="0" smtClean="0"/>
              <a:t>gospodarstva„</a:t>
            </a:r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Mehanizam provedbe mjera politike ruralnog razvoja EU</a:t>
            </a:r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P</a:t>
            </a:r>
            <a:r>
              <a:rPr lang="hr-HR" sz="3500" dirty="0" smtClean="0"/>
              <a:t>okrenut </a:t>
            </a:r>
            <a:r>
              <a:rPr lang="hr-HR" sz="3500" dirty="0"/>
              <a:t>1991. kao inicijativa unutar EU za ruralni </a:t>
            </a:r>
            <a:r>
              <a:rPr lang="hr-HR" sz="3500" dirty="0" smtClean="0"/>
              <a:t>razvoj</a:t>
            </a:r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Pristup </a:t>
            </a:r>
            <a:r>
              <a:rPr lang="hr-HR" sz="3500" b="1" dirty="0"/>
              <a:t>"odozdo prema </a:t>
            </a:r>
            <a:r>
              <a:rPr lang="hr-HR" sz="3500" b="1" dirty="0" smtClean="0"/>
              <a:t>gore” </a:t>
            </a:r>
            <a:r>
              <a:rPr lang="hr-HR" sz="3500" i="1" dirty="0" smtClean="0">
                <a:solidFill>
                  <a:srgbClr val="000000"/>
                </a:solidFill>
              </a:rPr>
              <a:t>- Mobiliziranje </a:t>
            </a:r>
            <a:r>
              <a:rPr lang="hr-HR" sz="3500" i="1" dirty="0">
                <a:solidFill>
                  <a:srgbClr val="000000"/>
                </a:solidFill>
              </a:rPr>
              <a:t>ruralnog stanovništva na samostalno oblikovanje svoje budućnosti</a:t>
            </a:r>
            <a:r>
              <a:rPr lang="fi-FI" sz="3500" i="1" dirty="0" smtClean="0">
                <a:solidFill>
                  <a:srgbClr val="000000"/>
                </a:solidFill>
              </a:rPr>
              <a:t>!</a:t>
            </a:r>
            <a:endParaRPr lang="hr-HR" sz="3500" dirty="0"/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Pristup temeljen na osobitostima područja</a:t>
            </a:r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Stvaranje lokalnog partnerstva – </a:t>
            </a:r>
            <a:r>
              <a:rPr lang="hr-HR" sz="3500" b="1" dirty="0"/>
              <a:t>lokalne akcijske grupe (LAG) </a:t>
            </a:r>
            <a:r>
              <a:rPr lang="hr-HR" sz="3500" dirty="0"/>
              <a:t>– u cilju jačanja upravljanja na lokalnoj </a:t>
            </a:r>
            <a:r>
              <a:rPr lang="hr-HR" sz="3500" dirty="0" smtClean="0"/>
              <a:t>razini gdje su </a:t>
            </a:r>
            <a:r>
              <a:rPr lang="hr-HR" sz="3500" dirty="0"/>
              <a:t>uključeni predstavnici sva 3 </a:t>
            </a:r>
            <a:r>
              <a:rPr lang="hr-HR" sz="3500" dirty="0" smtClean="0"/>
              <a:t>sektora (javni, privatni i civilni)</a:t>
            </a:r>
            <a:endParaRPr lang="hr-HR" sz="3500" dirty="0"/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Lokalni plan razvoja – </a:t>
            </a:r>
            <a:r>
              <a:rPr lang="hr-HR" sz="3500" b="1" i="1" dirty="0"/>
              <a:t>Lokalne razvojne </a:t>
            </a:r>
            <a:r>
              <a:rPr lang="hr-HR" sz="3500" b="1" i="1" dirty="0" smtClean="0"/>
              <a:t>strategije</a:t>
            </a:r>
          </a:p>
          <a:p>
            <a:pPr marL="228600" lvl="1">
              <a:spcBef>
                <a:spcPts val="1000"/>
              </a:spcBef>
            </a:pPr>
            <a:r>
              <a:rPr lang="hr-HR" sz="3500" dirty="0" smtClean="0"/>
              <a:t>Temelji </a:t>
            </a:r>
            <a:r>
              <a:rPr lang="hr-HR" sz="3500" dirty="0"/>
              <a:t>se na realizaciji Lokalnih razvojnih strategija kojima upravljaju LAG-ovi</a:t>
            </a:r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Promicanje ruralnog razvoja putem lokalnih inicijativa i partnerstva</a:t>
            </a:r>
          </a:p>
          <a:p>
            <a:pPr marL="228600" lvl="1">
              <a:spcBef>
                <a:spcPts val="1000"/>
              </a:spcBef>
            </a:pPr>
            <a:r>
              <a:rPr lang="hr-HR" sz="3500" dirty="0"/>
              <a:t>Održiv ruralni razvoj – ekološki, društveni i gospodarski aspekti razvoja ruralnog područja</a:t>
            </a:r>
          </a:p>
          <a:p>
            <a:pPr marL="228600" lvl="1">
              <a:spcBef>
                <a:spcPts val="1000"/>
              </a:spcBef>
            </a:pPr>
            <a:endParaRPr lang="hr-HR" dirty="0"/>
          </a:p>
          <a:p>
            <a:pPr marL="228600" lvl="1">
              <a:spcBef>
                <a:spcPts val="1000"/>
              </a:spcBef>
            </a:pPr>
            <a:endParaRPr lang="hr-HR" dirty="0"/>
          </a:p>
          <a:p>
            <a:pPr marL="228600" lvl="1">
              <a:spcBef>
                <a:spcPts val="1000"/>
              </a:spcBef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38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85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LAG-ovi u Europi</a:t>
            </a:r>
            <a:endParaRPr lang="hr-HR" sz="32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972" y="1030310"/>
            <a:ext cx="7388901" cy="51466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58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2063" y="74503"/>
            <a:ext cx="7886700" cy="1251024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LAG-ovi u Hrvatskoj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81" y="920505"/>
            <a:ext cx="8242949" cy="5293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Slik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76325"/>
            <a:ext cx="57594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9867" y="70884"/>
            <a:ext cx="7886700" cy="588335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Georgia" panose="02040502050405020303" pitchFamily="18" charset="0"/>
              </a:rPr>
              <a:t>LAG - LIKA</a:t>
            </a:r>
            <a:endParaRPr lang="hr-HR" sz="3200" b="1" dirty="0">
              <a:latin typeface="Georgia" panose="02040502050405020303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615284"/>
            <a:ext cx="6899892" cy="55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124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/>
              <a:t>LAG - LIKA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236373"/>
            <a:ext cx="7886700" cy="4940591"/>
          </a:xfrm>
        </p:spPr>
        <p:txBody>
          <a:bodyPr>
            <a:normAutofit/>
          </a:bodyPr>
          <a:lstStyle/>
          <a:p>
            <a:r>
              <a:rPr lang="hr-HR" sz="2700" dirty="0" smtClean="0"/>
              <a:t>Najveći LAG u Republici Hrvatskoj – 5.676,5 km</a:t>
            </a:r>
            <a:r>
              <a:rPr lang="hr-HR" sz="2700" baseline="30000" dirty="0" smtClean="0"/>
              <a:t>2</a:t>
            </a:r>
          </a:p>
          <a:p>
            <a:r>
              <a:rPr lang="hr-HR" sz="2700" dirty="0" smtClean="0"/>
              <a:t>42.176 </a:t>
            </a:r>
            <a:r>
              <a:rPr lang="hr-HR" sz="2700" dirty="0" smtClean="0"/>
              <a:t>stanovnika</a:t>
            </a:r>
          </a:p>
          <a:p>
            <a:r>
              <a:rPr lang="hr-HR" sz="2700" dirty="0" smtClean="0"/>
              <a:t>11 JLS – dva grada i devet općina</a:t>
            </a:r>
          </a:p>
          <a:p>
            <a:r>
              <a:rPr lang="hr-HR" sz="2700" dirty="0" smtClean="0"/>
              <a:t>259 naselja</a:t>
            </a:r>
          </a:p>
          <a:p>
            <a:r>
              <a:rPr lang="hr-HR" sz="2700" dirty="0" smtClean="0"/>
              <a:t>Prosječna gustoća naseljenosti 7,43 </a:t>
            </a:r>
            <a:r>
              <a:rPr lang="hr-HR" sz="2700" dirty="0" smtClean="0"/>
              <a:t>st/km</a:t>
            </a:r>
            <a:r>
              <a:rPr lang="hr-HR" sz="2700" baseline="30000" dirty="0" smtClean="0"/>
              <a:t>2</a:t>
            </a:r>
            <a:r>
              <a:rPr lang="hr-HR" sz="2700" dirty="0"/>
              <a:t> </a:t>
            </a:r>
            <a:r>
              <a:rPr lang="hr-HR" sz="2700" i="1" dirty="0" smtClean="0"/>
              <a:t>(prosjek </a:t>
            </a:r>
            <a:r>
              <a:rPr lang="hr-HR" sz="2700" i="1" dirty="0" smtClean="0"/>
              <a:t>u RH – 75,78 st/km</a:t>
            </a:r>
            <a:r>
              <a:rPr lang="hr-HR" sz="2700" i="1" baseline="30000" dirty="0" smtClean="0"/>
              <a:t>2</a:t>
            </a:r>
            <a:r>
              <a:rPr lang="hr-HR" sz="2700" i="1" dirty="0" smtClean="0"/>
              <a:t>)</a:t>
            </a:r>
          </a:p>
          <a:p>
            <a:r>
              <a:rPr lang="hr-HR" sz="2700" dirty="0" smtClean="0"/>
              <a:t>Dobra prometna povezanost</a:t>
            </a:r>
          </a:p>
          <a:p>
            <a:r>
              <a:rPr lang="hr-HR" sz="2700" dirty="0" smtClean="0"/>
              <a:t>Područje bogato prirodnom, povijesnom i kulturnom baštinom</a:t>
            </a:r>
          </a:p>
          <a:p>
            <a:endParaRPr lang="hr-HR" sz="2700" dirty="0"/>
          </a:p>
        </p:txBody>
      </p:sp>
    </p:spTree>
    <p:extLst>
      <p:ext uri="{BB962C8B-B14F-4D97-AF65-F5344CB8AC3E}">
        <p14:creationId xmlns:p14="http://schemas.microsoft.com/office/powerpoint/2010/main" val="2882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/>
              <a:t>Uloga LAG-a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Izrađuje i promovira Lokalnu razvojnu strategiju (LRS)</a:t>
            </a:r>
          </a:p>
          <a:p>
            <a:r>
              <a:rPr lang="hr-HR" sz="2700" dirty="0"/>
              <a:t>Promovira lokalne proizvode i usluge destinacije</a:t>
            </a:r>
          </a:p>
          <a:p>
            <a:r>
              <a:rPr lang="hr-HR" sz="2700" dirty="0"/>
              <a:t>Utječe na stvaranje radnih mjesta</a:t>
            </a:r>
          </a:p>
          <a:p>
            <a:r>
              <a:rPr lang="hr-HR" sz="2700" dirty="0"/>
              <a:t>Utječe na zadržavanje ljudi u ruralnim sredinama</a:t>
            </a:r>
          </a:p>
          <a:p>
            <a:r>
              <a:rPr lang="hr-HR" sz="2700" dirty="0" smtClean="0"/>
              <a:t>Stvara </a:t>
            </a:r>
            <a:r>
              <a:rPr lang="hr-HR" sz="2700" dirty="0"/>
              <a:t>uvjete za povratak ljudi iz urbanih u ruralno </a:t>
            </a:r>
            <a:r>
              <a:rPr lang="hr-HR" sz="2700" dirty="0" smtClean="0"/>
              <a:t>područje</a:t>
            </a:r>
          </a:p>
          <a:p>
            <a:r>
              <a:rPr lang="hr-HR" sz="2700" dirty="0"/>
              <a:t>Daje podršku pokretačima </a:t>
            </a:r>
            <a:r>
              <a:rPr lang="hr-HR" sz="2700" dirty="0" smtClean="0"/>
              <a:t>projekata</a:t>
            </a:r>
            <a:endParaRPr lang="hr-HR" sz="2700" dirty="0"/>
          </a:p>
          <a:p>
            <a:r>
              <a:rPr lang="hr-HR" sz="2700" dirty="0" smtClean="0"/>
              <a:t>Promiče </a:t>
            </a:r>
            <a:r>
              <a:rPr lang="hr-HR" sz="2700" dirty="0"/>
              <a:t>veze i komunikacije među dionicima</a:t>
            </a:r>
          </a:p>
          <a:p>
            <a:r>
              <a:rPr lang="hr-HR" sz="2700" dirty="0" smtClean="0"/>
              <a:t>Pripomaže </a:t>
            </a:r>
            <a:r>
              <a:rPr lang="hr-HR" sz="2700" dirty="0"/>
              <a:t>uključivanju žena i mladih u odlučivanja</a:t>
            </a:r>
          </a:p>
          <a:p>
            <a:endParaRPr lang="hr-HR" sz="2700" dirty="0"/>
          </a:p>
        </p:txBody>
      </p:sp>
    </p:spTree>
    <p:extLst>
      <p:ext uri="{BB962C8B-B14F-4D97-AF65-F5344CB8AC3E}">
        <p14:creationId xmlns:p14="http://schemas.microsoft.com/office/powerpoint/2010/main" val="3824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491</Words>
  <Application>Microsoft Office PowerPoint</Application>
  <PresentationFormat>Prikaz na zaslonu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7" baseType="lpstr">
      <vt:lpstr>Aharoni</vt:lpstr>
      <vt:lpstr>Arial</vt:lpstr>
      <vt:lpstr>Calibri</vt:lpstr>
      <vt:lpstr>Calibri (tijelo)</vt:lpstr>
      <vt:lpstr>Calibri Light</vt:lpstr>
      <vt:lpstr>Georgia</vt:lpstr>
      <vt:lpstr>Tahoma</vt:lpstr>
      <vt:lpstr>Times New Roman</vt:lpstr>
      <vt:lpstr>Wingdings</vt:lpstr>
      <vt:lpstr>Tema sustava Office</vt:lpstr>
      <vt:lpstr>LOKALNA AKCIJSKA GRUPA - LIKA</vt:lpstr>
      <vt:lpstr>Što je LAG?</vt:lpstr>
      <vt:lpstr>Karakteristike ruralnog prostora </vt:lpstr>
      <vt:lpstr>Povijest LAG-ova</vt:lpstr>
      <vt:lpstr>LAG-ovi u Europi</vt:lpstr>
      <vt:lpstr>LAG-ovi u Hrvatskoj</vt:lpstr>
      <vt:lpstr>LAG - LIKA</vt:lpstr>
      <vt:lpstr>LAG - LIKA</vt:lpstr>
      <vt:lpstr>Uloga LAG-a</vt:lpstr>
      <vt:lpstr>Planovi LAG-a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 r i l i k a</vt:lpstr>
      <vt:lpstr>Hvala na pozornosti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 LIKA</dc:title>
  <dc:creator>Tomislav Kovacevic</dc:creator>
  <cp:lastModifiedBy>Petra Aničić</cp:lastModifiedBy>
  <cp:revision>63</cp:revision>
  <dcterms:created xsi:type="dcterms:W3CDTF">2014-04-29T07:11:12Z</dcterms:created>
  <dcterms:modified xsi:type="dcterms:W3CDTF">2015-03-03T14:09:37Z</dcterms:modified>
</cp:coreProperties>
</file>